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256" r:id="rId2"/>
    <p:sldId id="281" r:id="rId3"/>
    <p:sldId id="282" r:id="rId4"/>
    <p:sldId id="279" r:id="rId5"/>
    <p:sldId id="280" r:id="rId6"/>
    <p:sldId id="269" r:id="rId7"/>
    <p:sldId id="257" r:id="rId8"/>
    <p:sldId id="259" r:id="rId9"/>
    <p:sldId id="260" r:id="rId10"/>
    <p:sldId id="261" r:id="rId11"/>
    <p:sldId id="262" r:id="rId12"/>
    <p:sldId id="263" r:id="rId13"/>
    <p:sldId id="264" r:id="rId14"/>
    <p:sldId id="271" r:id="rId15"/>
    <p:sldId id="270" r:id="rId16"/>
    <p:sldId id="272" r:id="rId17"/>
    <p:sldId id="274" r:id="rId18"/>
    <p:sldId id="276" r:id="rId19"/>
    <p:sldId id="273" r:id="rId20"/>
    <p:sldId id="275" r:id="rId21"/>
    <p:sldId id="265" r:id="rId22"/>
    <p:sldId id="277" r:id="rId23"/>
    <p:sldId id="287" r:id="rId24"/>
    <p:sldId id="286" r:id="rId25"/>
    <p:sldId id="285" r:id="rId26"/>
    <p:sldId id="284" r:id="rId27"/>
    <p:sldId id="283" r:id="rId28"/>
    <p:sldId id="278" r:id="rId29"/>
  </p:sldIdLst>
  <p:sldSz cx="12192000" cy="6858000"/>
  <p:notesSz cx="6858000" cy="9144000"/>
  <p:custDataLst>
    <p:tags r:id="rId3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4" autoAdjust="0"/>
    <p:restoredTop sz="67664" autoAdjust="0"/>
  </p:normalViewPr>
  <p:slideViewPr>
    <p:cSldViewPr snapToGrid="0">
      <p:cViewPr varScale="1">
        <p:scale>
          <a:sx n="49" d="100"/>
          <a:sy n="49" d="100"/>
        </p:scale>
        <p:origin x="1650"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80042A-34CC-4811-A8E4-4BA6012F3D23}"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1C501F22-8214-4A43-A232-D1E135741FA4}">
      <dgm:prSet phldrT="[Text]"/>
      <dgm:spPr/>
      <dgm:t>
        <a:bodyPr/>
        <a:lstStyle/>
        <a:p>
          <a:r>
            <a:rPr lang="en-US" dirty="0" smtClean="0"/>
            <a:t>Write a term paper</a:t>
          </a:r>
          <a:endParaRPr lang="en-US" dirty="0"/>
        </a:p>
      </dgm:t>
    </dgm:pt>
    <dgm:pt modelId="{5D928818-2D06-4F1B-881F-67E5B958BF93}" type="parTrans" cxnId="{CFD1F1F3-CBA5-4546-BE04-A9041592866A}">
      <dgm:prSet/>
      <dgm:spPr/>
      <dgm:t>
        <a:bodyPr/>
        <a:lstStyle/>
        <a:p>
          <a:endParaRPr lang="en-US"/>
        </a:p>
      </dgm:t>
    </dgm:pt>
    <dgm:pt modelId="{7BCF9350-157D-4731-AF44-FCDFF9CA9D40}" type="sibTrans" cxnId="{CFD1F1F3-CBA5-4546-BE04-A9041592866A}">
      <dgm:prSet/>
      <dgm:spPr/>
      <dgm:t>
        <a:bodyPr/>
        <a:lstStyle/>
        <a:p>
          <a:endParaRPr lang="en-US"/>
        </a:p>
      </dgm:t>
    </dgm:pt>
    <dgm:pt modelId="{55A3F1C6-8316-444A-A0D0-DAFA9B80D5FB}" type="asst">
      <dgm:prSet phldrT="[Text]"/>
      <dgm:spPr/>
      <dgm:t>
        <a:bodyPr/>
        <a:lstStyle/>
        <a:p>
          <a:r>
            <a:rPr lang="en-US" dirty="0" smtClean="0"/>
            <a:t>Select a topic</a:t>
          </a:r>
          <a:endParaRPr lang="en-US" dirty="0"/>
        </a:p>
      </dgm:t>
    </dgm:pt>
    <dgm:pt modelId="{BDCE5F00-5130-4DB9-8DFE-ED103DB82ADE}" type="parTrans" cxnId="{EFC888F8-25B4-422F-8320-0F1D3716119C}">
      <dgm:prSet/>
      <dgm:spPr/>
      <dgm:t>
        <a:bodyPr/>
        <a:lstStyle/>
        <a:p>
          <a:endParaRPr lang="en-US"/>
        </a:p>
      </dgm:t>
    </dgm:pt>
    <dgm:pt modelId="{72D48D4C-E5D4-4A52-8338-693D1D86CEEE}" type="sibTrans" cxnId="{EFC888F8-25B4-422F-8320-0F1D3716119C}">
      <dgm:prSet/>
      <dgm:spPr/>
      <dgm:t>
        <a:bodyPr/>
        <a:lstStyle/>
        <a:p>
          <a:endParaRPr lang="en-US"/>
        </a:p>
      </dgm:t>
    </dgm:pt>
    <dgm:pt modelId="{4CA06C24-309D-41F4-9CED-1A67585BCBEF}" type="asst">
      <dgm:prSet phldrT="[Text]"/>
      <dgm:spPr/>
      <dgm:t>
        <a:bodyPr/>
        <a:lstStyle/>
        <a:p>
          <a:r>
            <a:rPr lang="en-US" dirty="0" smtClean="0"/>
            <a:t>Research the topic</a:t>
          </a:r>
          <a:endParaRPr lang="en-US" dirty="0"/>
        </a:p>
      </dgm:t>
    </dgm:pt>
    <dgm:pt modelId="{CB1B0880-C0C7-4FDF-B5BE-6759A08FF266}" type="parTrans" cxnId="{88466672-DEED-448F-9F13-685AC7A13940}">
      <dgm:prSet/>
      <dgm:spPr/>
      <dgm:t>
        <a:bodyPr/>
        <a:lstStyle/>
        <a:p>
          <a:endParaRPr lang="en-US"/>
        </a:p>
      </dgm:t>
    </dgm:pt>
    <dgm:pt modelId="{1901EB33-DE3B-47B4-8839-F0E2F1E242EB}" type="sibTrans" cxnId="{88466672-DEED-448F-9F13-685AC7A13940}">
      <dgm:prSet/>
      <dgm:spPr/>
      <dgm:t>
        <a:bodyPr/>
        <a:lstStyle/>
        <a:p>
          <a:endParaRPr lang="en-US"/>
        </a:p>
      </dgm:t>
    </dgm:pt>
    <dgm:pt modelId="{1462C221-97A4-4AC2-92D8-99750BED537A}" type="asst">
      <dgm:prSet phldrT="[Text]"/>
      <dgm:spPr/>
      <dgm:t>
        <a:bodyPr/>
        <a:lstStyle/>
        <a:p>
          <a:r>
            <a:rPr lang="en-US" dirty="0" smtClean="0"/>
            <a:t>Analyze Interests</a:t>
          </a:r>
          <a:endParaRPr lang="en-US" dirty="0"/>
        </a:p>
      </dgm:t>
    </dgm:pt>
    <dgm:pt modelId="{9212C169-5E3C-4D02-9CCA-A29F872522A4}" type="parTrans" cxnId="{81DE90E2-4961-4430-B80C-4D5B27140A03}">
      <dgm:prSet/>
      <dgm:spPr/>
      <dgm:t>
        <a:bodyPr/>
        <a:lstStyle/>
        <a:p>
          <a:endParaRPr lang="en-US"/>
        </a:p>
      </dgm:t>
    </dgm:pt>
    <dgm:pt modelId="{ECECA8B5-2DCE-4223-A24C-CC849938E16A}" type="sibTrans" cxnId="{81DE90E2-4961-4430-B80C-4D5B27140A03}">
      <dgm:prSet/>
      <dgm:spPr/>
      <dgm:t>
        <a:bodyPr/>
        <a:lstStyle/>
        <a:p>
          <a:endParaRPr lang="en-US"/>
        </a:p>
      </dgm:t>
    </dgm:pt>
    <dgm:pt modelId="{09F740E2-061E-4850-B713-C564A0FB3D4F}" type="asst">
      <dgm:prSet phldrT="[Text]"/>
      <dgm:spPr/>
      <dgm:t>
        <a:bodyPr/>
        <a:lstStyle/>
        <a:p>
          <a:r>
            <a:rPr lang="en-US" dirty="0" smtClean="0"/>
            <a:t>…</a:t>
          </a:r>
          <a:endParaRPr lang="en-US" dirty="0"/>
        </a:p>
      </dgm:t>
    </dgm:pt>
    <dgm:pt modelId="{9A8E7F50-9B77-4BC6-861B-3478B7097D94}" type="parTrans" cxnId="{070755E4-C00D-495A-943F-0295844B733D}">
      <dgm:prSet/>
      <dgm:spPr/>
      <dgm:t>
        <a:bodyPr/>
        <a:lstStyle/>
        <a:p>
          <a:endParaRPr lang="en-US"/>
        </a:p>
      </dgm:t>
    </dgm:pt>
    <dgm:pt modelId="{245C5E84-B60C-4BC0-B65E-E6A1B6B63D0B}" type="sibTrans" cxnId="{070755E4-C00D-495A-943F-0295844B733D}">
      <dgm:prSet/>
      <dgm:spPr/>
      <dgm:t>
        <a:bodyPr/>
        <a:lstStyle/>
        <a:p>
          <a:endParaRPr lang="en-US"/>
        </a:p>
      </dgm:t>
    </dgm:pt>
    <dgm:pt modelId="{92C6141A-8A02-4C11-A872-0007E254E14C}" type="asst">
      <dgm:prSet phldrT="[Text]"/>
      <dgm:spPr/>
      <dgm:t>
        <a:bodyPr/>
        <a:lstStyle/>
        <a:p>
          <a:r>
            <a:rPr lang="en-US" dirty="0" smtClean="0"/>
            <a:t>…</a:t>
          </a:r>
          <a:endParaRPr lang="en-US" dirty="0"/>
        </a:p>
      </dgm:t>
    </dgm:pt>
    <dgm:pt modelId="{FBA3C6A6-EA36-4C3D-B9EF-1BA85BCFD36A}" type="parTrans" cxnId="{032D7458-2DD1-4C94-9736-AB0072D97B1A}">
      <dgm:prSet/>
      <dgm:spPr/>
      <dgm:t>
        <a:bodyPr/>
        <a:lstStyle/>
        <a:p>
          <a:endParaRPr lang="en-US"/>
        </a:p>
      </dgm:t>
    </dgm:pt>
    <dgm:pt modelId="{58365E7F-1C95-41A5-9804-455FA9741559}" type="sibTrans" cxnId="{032D7458-2DD1-4C94-9736-AB0072D97B1A}">
      <dgm:prSet/>
      <dgm:spPr/>
      <dgm:t>
        <a:bodyPr/>
        <a:lstStyle/>
        <a:p>
          <a:endParaRPr lang="en-US"/>
        </a:p>
      </dgm:t>
    </dgm:pt>
    <dgm:pt modelId="{89B64D8A-F5E5-4B69-9D48-B3527F5BD66F}" type="pres">
      <dgm:prSet presAssocID="{EF80042A-34CC-4811-A8E4-4BA6012F3D23}" presName="hierChild1" presStyleCnt="0">
        <dgm:presLayoutVars>
          <dgm:orgChart val="1"/>
          <dgm:chPref val="1"/>
          <dgm:dir/>
          <dgm:animOne val="branch"/>
          <dgm:animLvl val="lvl"/>
          <dgm:resizeHandles/>
        </dgm:presLayoutVars>
      </dgm:prSet>
      <dgm:spPr/>
      <dgm:t>
        <a:bodyPr/>
        <a:lstStyle/>
        <a:p>
          <a:endParaRPr lang="en-US"/>
        </a:p>
      </dgm:t>
    </dgm:pt>
    <dgm:pt modelId="{B458E488-8DCC-402B-BAD5-E806022785D3}" type="pres">
      <dgm:prSet presAssocID="{1C501F22-8214-4A43-A232-D1E135741FA4}" presName="hierRoot1" presStyleCnt="0">
        <dgm:presLayoutVars>
          <dgm:hierBranch val="init"/>
        </dgm:presLayoutVars>
      </dgm:prSet>
      <dgm:spPr/>
    </dgm:pt>
    <dgm:pt modelId="{A8FC03DC-5059-46AD-8EC7-651E11F7F94C}" type="pres">
      <dgm:prSet presAssocID="{1C501F22-8214-4A43-A232-D1E135741FA4}" presName="rootComposite1" presStyleCnt="0"/>
      <dgm:spPr/>
    </dgm:pt>
    <dgm:pt modelId="{EE4EFF01-A9A7-415F-B160-A127A3943579}" type="pres">
      <dgm:prSet presAssocID="{1C501F22-8214-4A43-A232-D1E135741FA4}" presName="rootText1" presStyleLbl="node0" presStyleIdx="0" presStyleCnt="1">
        <dgm:presLayoutVars>
          <dgm:chPref val="3"/>
        </dgm:presLayoutVars>
      </dgm:prSet>
      <dgm:spPr/>
      <dgm:t>
        <a:bodyPr/>
        <a:lstStyle/>
        <a:p>
          <a:endParaRPr lang="en-US"/>
        </a:p>
      </dgm:t>
    </dgm:pt>
    <dgm:pt modelId="{8A0F6D1C-2BFE-473D-882C-66B4371D61C4}" type="pres">
      <dgm:prSet presAssocID="{1C501F22-8214-4A43-A232-D1E135741FA4}" presName="rootConnector1" presStyleLbl="node1" presStyleIdx="0" presStyleCnt="0"/>
      <dgm:spPr/>
      <dgm:t>
        <a:bodyPr/>
        <a:lstStyle/>
        <a:p>
          <a:endParaRPr lang="en-US"/>
        </a:p>
      </dgm:t>
    </dgm:pt>
    <dgm:pt modelId="{97EF8185-7519-498C-915E-D02F255B7F15}" type="pres">
      <dgm:prSet presAssocID="{1C501F22-8214-4A43-A232-D1E135741FA4}" presName="hierChild2" presStyleCnt="0"/>
      <dgm:spPr/>
    </dgm:pt>
    <dgm:pt modelId="{798B14D9-49B3-4A66-96F5-73BF0FCE2819}" type="pres">
      <dgm:prSet presAssocID="{1C501F22-8214-4A43-A232-D1E135741FA4}" presName="hierChild3" presStyleCnt="0"/>
      <dgm:spPr/>
    </dgm:pt>
    <dgm:pt modelId="{D550093C-6F4D-4F2B-9DEA-A380B7D47F2C}" type="pres">
      <dgm:prSet presAssocID="{BDCE5F00-5130-4DB9-8DFE-ED103DB82ADE}" presName="Name111" presStyleLbl="parChTrans1D2" presStyleIdx="0" presStyleCnt="2"/>
      <dgm:spPr/>
      <dgm:t>
        <a:bodyPr/>
        <a:lstStyle/>
        <a:p>
          <a:endParaRPr lang="en-US"/>
        </a:p>
      </dgm:t>
    </dgm:pt>
    <dgm:pt modelId="{2470A997-51F4-406B-9C17-A1D0E6827F65}" type="pres">
      <dgm:prSet presAssocID="{55A3F1C6-8316-444A-A0D0-DAFA9B80D5FB}" presName="hierRoot3" presStyleCnt="0">
        <dgm:presLayoutVars>
          <dgm:hierBranch val="init"/>
        </dgm:presLayoutVars>
      </dgm:prSet>
      <dgm:spPr/>
    </dgm:pt>
    <dgm:pt modelId="{C1167F70-1175-4587-8C29-49428563CCD5}" type="pres">
      <dgm:prSet presAssocID="{55A3F1C6-8316-444A-A0D0-DAFA9B80D5FB}" presName="rootComposite3" presStyleCnt="0"/>
      <dgm:spPr/>
    </dgm:pt>
    <dgm:pt modelId="{C2EDF9C2-9181-4A5C-A2EA-C53C5B71A618}" type="pres">
      <dgm:prSet presAssocID="{55A3F1C6-8316-444A-A0D0-DAFA9B80D5FB}" presName="rootText3" presStyleLbl="asst1" presStyleIdx="0" presStyleCnt="5">
        <dgm:presLayoutVars>
          <dgm:chPref val="3"/>
        </dgm:presLayoutVars>
      </dgm:prSet>
      <dgm:spPr/>
      <dgm:t>
        <a:bodyPr/>
        <a:lstStyle/>
        <a:p>
          <a:endParaRPr lang="en-US"/>
        </a:p>
      </dgm:t>
    </dgm:pt>
    <dgm:pt modelId="{78923BCF-30CE-4A4D-BB6D-07E8F0F7C8EC}" type="pres">
      <dgm:prSet presAssocID="{55A3F1C6-8316-444A-A0D0-DAFA9B80D5FB}" presName="rootConnector3" presStyleLbl="asst1" presStyleIdx="0" presStyleCnt="5"/>
      <dgm:spPr/>
      <dgm:t>
        <a:bodyPr/>
        <a:lstStyle/>
        <a:p>
          <a:endParaRPr lang="en-US"/>
        </a:p>
      </dgm:t>
    </dgm:pt>
    <dgm:pt modelId="{DF3E9F12-AB6C-4F0E-B08F-1594EA93DD1C}" type="pres">
      <dgm:prSet presAssocID="{55A3F1C6-8316-444A-A0D0-DAFA9B80D5FB}" presName="hierChild6" presStyleCnt="0"/>
      <dgm:spPr/>
    </dgm:pt>
    <dgm:pt modelId="{1BCFC86E-C3E3-4F0F-99E5-A4BD6E3F5089}" type="pres">
      <dgm:prSet presAssocID="{55A3F1C6-8316-444A-A0D0-DAFA9B80D5FB}" presName="hierChild7" presStyleCnt="0"/>
      <dgm:spPr/>
    </dgm:pt>
    <dgm:pt modelId="{18B4D72F-FC91-4FDE-B22A-FDD26F0B6DA3}" type="pres">
      <dgm:prSet presAssocID="{9212C169-5E3C-4D02-9CCA-A29F872522A4}" presName="Name111" presStyleLbl="parChTrans1D3" presStyleIdx="0" presStyleCnt="3"/>
      <dgm:spPr/>
      <dgm:t>
        <a:bodyPr/>
        <a:lstStyle/>
        <a:p>
          <a:endParaRPr lang="en-US"/>
        </a:p>
      </dgm:t>
    </dgm:pt>
    <dgm:pt modelId="{72906A15-6DB8-4D51-B052-AA50E389481B}" type="pres">
      <dgm:prSet presAssocID="{1462C221-97A4-4AC2-92D8-99750BED537A}" presName="hierRoot3" presStyleCnt="0">
        <dgm:presLayoutVars>
          <dgm:hierBranch val="init"/>
        </dgm:presLayoutVars>
      </dgm:prSet>
      <dgm:spPr/>
    </dgm:pt>
    <dgm:pt modelId="{587A8396-0777-4B26-A1F9-EB70AAF684D8}" type="pres">
      <dgm:prSet presAssocID="{1462C221-97A4-4AC2-92D8-99750BED537A}" presName="rootComposite3" presStyleCnt="0"/>
      <dgm:spPr/>
    </dgm:pt>
    <dgm:pt modelId="{2BFF0D28-711F-4B8B-9D3E-70E56AC9F354}" type="pres">
      <dgm:prSet presAssocID="{1462C221-97A4-4AC2-92D8-99750BED537A}" presName="rootText3" presStyleLbl="asst1" presStyleIdx="1" presStyleCnt="5">
        <dgm:presLayoutVars>
          <dgm:chPref val="3"/>
        </dgm:presLayoutVars>
      </dgm:prSet>
      <dgm:spPr/>
      <dgm:t>
        <a:bodyPr/>
        <a:lstStyle/>
        <a:p>
          <a:endParaRPr lang="en-US"/>
        </a:p>
      </dgm:t>
    </dgm:pt>
    <dgm:pt modelId="{AA01E317-E645-41F8-9296-C021947FFEB3}" type="pres">
      <dgm:prSet presAssocID="{1462C221-97A4-4AC2-92D8-99750BED537A}" presName="rootConnector3" presStyleLbl="asst1" presStyleIdx="1" presStyleCnt="5"/>
      <dgm:spPr/>
      <dgm:t>
        <a:bodyPr/>
        <a:lstStyle/>
        <a:p>
          <a:endParaRPr lang="en-US"/>
        </a:p>
      </dgm:t>
    </dgm:pt>
    <dgm:pt modelId="{FB9A2C90-B55E-488D-8269-BD68F63EF11E}" type="pres">
      <dgm:prSet presAssocID="{1462C221-97A4-4AC2-92D8-99750BED537A}" presName="hierChild6" presStyleCnt="0"/>
      <dgm:spPr/>
    </dgm:pt>
    <dgm:pt modelId="{4D81110A-0AFE-44CE-BE48-7035CFCC14D8}" type="pres">
      <dgm:prSet presAssocID="{1462C221-97A4-4AC2-92D8-99750BED537A}" presName="hierChild7" presStyleCnt="0"/>
      <dgm:spPr/>
    </dgm:pt>
    <dgm:pt modelId="{5086F8F4-69EE-4F8F-B282-92CCD0E53C07}" type="pres">
      <dgm:prSet presAssocID="{CB1B0880-C0C7-4FDF-B5BE-6759A08FF266}" presName="Name111" presStyleLbl="parChTrans1D2" presStyleIdx="1" presStyleCnt="2"/>
      <dgm:spPr/>
      <dgm:t>
        <a:bodyPr/>
        <a:lstStyle/>
        <a:p>
          <a:endParaRPr lang="en-US"/>
        </a:p>
      </dgm:t>
    </dgm:pt>
    <dgm:pt modelId="{55E23B76-EB67-4DE8-981A-4A698D231861}" type="pres">
      <dgm:prSet presAssocID="{4CA06C24-309D-41F4-9CED-1A67585BCBEF}" presName="hierRoot3" presStyleCnt="0">
        <dgm:presLayoutVars>
          <dgm:hierBranch val="init"/>
        </dgm:presLayoutVars>
      </dgm:prSet>
      <dgm:spPr/>
    </dgm:pt>
    <dgm:pt modelId="{FC561618-2F8B-4B29-819C-7613632BA8ED}" type="pres">
      <dgm:prSet presAssocID="{4CA06C24-309D-41F4-9CED-1A67585BCBEF}" presName="rootComposite3" presStyleCnt="0"/>
      <dgm:spPr/>
    </dgm:pt>
    <dgm:pt modelId="{8B21F356-4434-4168-ADAC-EE0376BC374A}" type="pres">
      <dgm:prSet presAssocID="{4CA06C24-309D-41F4-9CED-1A67585BCBEF}" presName="rootText3" presStyleLbl="asst1" presStyleIdx="2" presStyleCnt="5">
        <dgm:presLayoutVars>
          <dgm:chPref val="3"/>
        </dgm:presLayoutVars>
      </dgm:prSet>
      <dgm:spPr/>
      <dgm:t>
        <a:bodyPr/>
        <a:lstStyle/>
        <a:p>
          <a:endParaRPr lang="en-US"/>
        </a:p>
      </dgm:t>
    </dgm:pt>
    <dgm:pt modelId="{4C976F3B-9F79-41FE-B0DC-69859A6B8DAD}" type="pres">
      <dgm:prSet presAssocID="{4CA06C24-309D-41F4-9CED-1A67585BCBEF}" presName="rootConnector3" presStyleLbl="asst1" presStyleIdx="2" presStyleCnt="5"/>
      <dgm:spPr/>
      <dgm:t>
        <a:bodyPr/>
        <a:lstStyle/>
        <a:p>
          <a:endParaRPr lang="en-US"/>
        </a:p>
      </dgm:t>
    </dgm:pt>
    <dgm:pt modelId="{B5D01903-0858-470D-9021-E2F274A73C11}" type="pres">
      <dgm:prSet presAssocID="{4CA06C24-309D-41F4-9CED-1A67585BCBEF}" presName="hierChild6" presStyleCnt="0"/>
      <dgm:spPr/>
    </dgm:pt>
    <dgm:pt modelId="{392857EF-B9C9-4DFC-9230-7D412E05BF2F}" type="pres">
      <dgm:prSet presAssocID="{4CA06C24-309D-41F4-9CED-1A67585BCBEF}" presName="hierChild7" presStyleCnt="0"/>
      <dgm:spPr/>
    </dgm:pt>
    <dgm:pt modelId="{9C343D03-FEA4-4220-B113-5857A3D48BDD}" type="pres">
      <dgm:prSet presAssocID="{9A8E7F50-9B77-4BC6-861B-3478B7097D94}" presName="Name111" presStyleLbl="parChTrans1D3" presStyleIdx="1" presStyleCnt="3"/>
      <dgm:spPr/>
      <dgm:t>
        <a:bodyPr/>
        <a:lstStyle/>
        <a:p>
          <a:endParaRPr lang="en-US"/>
        </a:p>
      </dgm:t>
    </dgm:pt>
    <dgm:pt modelId="{A96A0ACD-878D-459F-99B1-441B39179541}" type="pres">
      <dgm:prSet presAssocID="{09F740E2-061E-4850-B713-C564A0FB3D4F}" presName="hierRoot3" presStyleCnt="0">
        <dgm:presLayoutVars>
          <dgm:hierBranch val="init"/>
        </dgm:presLayoutVars>
      </dgm:prSet>
      <dgm:spPr/>
    </dgm:pt>
    <dgm:pt modelId="{1D5502BA-E586-4C6F-A398-6373E646AD43}" type="pres">
      <dgm:prSet presAssocID="{09F740E2-061E-4850-B713-C564A0FB3D4F}" presName="rootComposite3" presStyleCnt="0"/>
      <dgm:spPr/>
    </dgm:pt>
    <dgm:pt modelId="{D2229ABF-D2DC-49EB-A055-AC136E5EA213}" type="pres">
      <dgm:prSet presAssocID="{09F740E2-061E-4850-B713-C564A0FB3D4F}" presName="rootText3" presStyleLbl="asst1" presStyleIdx="3" presStyleCnt="5">
        <dgm:presLayoutVars>
          <dgm:chPref val="3"/>
        </dgm:presLayoutVars>
      </dgm:prSet>
      <dgm:spPr/>
      <dgm:t>
        <a:bodyPr/>
        <a:lstStyle/>
        <a:p>
          <a:endParaRPr lang="en-US"/>
        </a:p>
      </dgm:t>
    </dgm:pt>
    <dgm:pt modelId="{AB39DAC4-6B79-46DD-91CB-DD7ADC1F7ADF}" type="pres">
      <dgm:prSet presAssocID="{09F740E2-061E-4850-B713-C564A0FB3D4F}" presName="rootConnector3" presStyleLbl="asst1" presStyleIdx="3" presStyleCnt="5"/>
      <dgm:spPr/>
      <dgm:t>
        <a:bodyPr/>
        <a:lstStyle/>
        <a:p>
          <a:endParaRPr lang="en-US"/>
        </a:p>
      </dgm:t>
    </dgm:pt>
    <dgm:pt modelId="{9FAECD43-7999-418A-8610-A26EF07B78FD}" type="pres">
      <dgm:prSet presAssocID="{09F740E2-061E-4850-B713-C564A0FB3D4F}" presName="hierChild6" presStyleCnt="0"/>
      <dgm:spPr/>
    </dgm:pt>
    <dgm:pt modelId="{64EAA13C-75BA-4ECA-AF41-C10FEFFBBE3B}" type="pres">
      <dgm:prSet presAssocID="{09F740E2-061E-4850-B713-C564A0FB3D4F}" presName="hierChild7" presStyleCnt="0"/>
      <dgm:spPr/>
    </dgm:pt>
    <dgm:pt modelId="{C7E9E7C5-A922-4786-895B-8461E777CB17}" type="pres">
      <dgm:prSet presAssocID="{FBA3C6A6-EA36-4C3D-B9EF-1BA85BCFD36A}" presName="Name111" presStyleLbl="parChTrans1D3" presStyleIdx="2" presStyleCnt="3"/>
      <dgm:spPr/>
      <dgm:t>
        <a:bodyPr/>
        <a:lstStyle/>
        <a:p>
          <a:endParaRPr lang="en-US"/>
        </a:p>
      </dgm:t>
    </dgm:pt>
    <dgm:pt modelId="{EE7B1F33-5D0A-490F-971F-6344F2B3B2B8}" type="pres">
      <dgm:prSet presAssocID="{92C6141A-8A02-4C11-A872-0007E254E14C}" presName="hierRoot3" presStyleCnt="0">
        <dgm:presLayoutVars>
          <dgm:hierBranch val="init"/>
        </dgm:presLayoutVars>
      </dgm:prSet>
      <dgm:spPr/>
    </dgm:pt>
    <dgm:pt modelId="{5AB9C91F-B9CE-44BF-A7B6-4EB537259AF5}" type="pres">
      <dgm:prSet presAssocID="{92C6141A-8A02-4C11-A872-0007E254E14C}" presName="rootComposite3" presStyleCnt="0"/>
      <dgm:spPr/>
    </dgm:pt>
    <dgm:pt modelId="{80BD52CF-5CC4-4698-9D2E-D0F8F28535AC}" type="pres">
      <dgm:prSet presAssocID="{92C6141A-8A02-4C11-A872-0007E254E14C}" presName="rootText3" presStyleLbl="asst1" presStyleIdx="4" presStyleCnt="5">
        <dgm:presLayoutVars>
          <dgm:chPref val="3"/>
        </dgm:presLayoutVars>
      </dgm:prSet>
      <dgm:spPr/>
      <dgm:t>
        <a:bodyPr/>
        <a:lstStyle/>
        <a:p>
          <a:endParaRPr lang="en-US"/>
        </a:p>
      </dgm:t>
    </dgm:pt>
    <dgm:pt modelId="{64370E34-2F2C-4F93-805C-B23AFBF248DD}" type="pres">
      <dgm:prSet presAssocID="{92C6141A-8A02-4C11-A872-0007E254E14C}" presName="rootConnector3" presStyleLbl="asst1" presStyleIdx="4" presStyleCnt="5"/>
      <dgm:spPr/>
      <dgm:t>
        <a:bodyPr/>
        <a:lstStyle/>
        <a:p>
          <a:endParaRPr lang="en-US"/>
        </a:p>
      </dgm:t>
    </dgm:pt>
    <dgm:pt modelId="{A166F39E-5F9E-4E67-97D5-DA1AAF8FD9AF}" type="pres">
      <dgm:prSet presAssocID="{92C6141A-8A02-4C11-A872-0007E254E14C}" presName="hierChild6" presStyleCnt="0"/>
      <dgm:spPr/>
    </dgm:pt>
    <dgm:pt modelId="{E73EFC9E-0ACE-4586-995D-626D4CDCB131}" type="pres">
      <dgm:prSet presAssocID="{92C6141A-8A02-4C11-A872-0007E254E14C}" presName="hierChild7" presStyleCnt="0"/>
      <dgm:spPr/>
    </dgm:pt>
  </dgm:ptLst>
  <dgm:cxnLst>
    <dgm:cxn modelId="{81DE90E2-4961-4430-B80C-4D5B27140A03}" srcId="{55A3F1C6-8316-444A-A0D0-DAFA9B80D5FB}" destId="{1462C221-97A4-4AC2-92D8-99750BED537A}" srcOrd="0" destOrd="0" parTransId="{9212C169-5E3C-4D02-9CCA-A29F872522A4}" sibTransId="{ECECA8B5-2DCE-4223-A24C-CC849938E16A}"/>
    <dgm:cxn modelId="{302E9F79-26C0-4566-B557-3DA9836400BE}" type="presOf" srcId="{1C501F22-8214-4A43-A232-D1E135741FA4}" destId="{8A0F6D1C-2BFE-473D-882C-66B4371D61C4}" srcOrd="1" destOrd="0" presId="urn:microsoft.com/office/officeart/2005/8/layout/orgChart1"/>
    <dgm:cxn modelId="{DCEDFA94-50D0-4EEE-880B-94F15C42F302}" type="presOf" srcId="{9212C169-5E3C-4D02-9CCA-A29F872522A4}" destId="{18B4D72F-FC91-4FDE-B22A-FDD26F0B6DA3}" srcOrd="0" destOrd="0" presId="urn:microsoft.com/office/officeart/2005/8/layout/orgChart1"/>
    <dgm:cxn modelId="{CFD1F1F3-CBA5-4546-BE04-A9041592866A}" srcId="{EF80042A-34CC-4811-A8E4-4BA6012F3D23}" destId="{1C501F22-8214-4A43-A232-D1E135741FA4}" srcOrd="0" destOrd="0" parTransId="{5D928818-2D06-4F1B-881F-67E5B958BF93}" sibTransId="{7BCF9350-157D-4731-AF44-FCDFF9CA9D40}"/>
    <dgm:cxn modelId="{D6DBE954-251E-4930-8543-EA7E77CE0D26}" type="presOf" srcId="{92C6141A-8A02-4C11-A872-0007E254E14C}" destId="{64370E34-2F2C-4F93-805C-B23AFBF248DD}" srcOrd="1" destOrd="0" presId="urn:microsoft.com/office/officeart/2005/8/layout/orgChart1"/>
    <dgm:cxn modelId="{EDBA9C67-F5B1-47EF-BB7D-3092187594DC}" type="presOf" srcId="{09F740E2-061E-4850-B713-C564A0FB3D4F}" destId="{D2229ABF-D2DC-49EB-A055-AC136E5EA213}" srcOrd="0" destOrd="0" presId="urn:microsoft.com/office/officeart/2005/8/layout/orgChart1"/>
    <dgm:cxn modelId="{784E4678-94B7-46AD-80FA-76598EF68F3A}" type="presOf" srcId="{92C6141A-8A02-4C11-A872-0007E254E14C}" destId="{80BD52CF-5CC4-4698-9D2E-D0F8F28535AC}" srcOrd="0" destOrd="0" presId="urn:microsoft.com/office/officeart/2005/8/layout/orgChart1"/>
    <dgm:cxn modelId="{88466672-DEED-448F-9F13-685AC7A13940}" srcId="{1C501F22-8214-4A43-A232-D1E135741FA4}" destId="{4CA06C24-309D-41F4-9CED-1A67585BCBEF}" srcOrd="1" destOrd="0" parTransId="{CB1B0880-C0C7-4FDF-B5BE-6759A08FF266}" sibTransId="{1901EB33-DE3B-47B4-8839-F0E2F1E242EB}"/>
    <dgm:cxn modelId="{EFC888F8-25B4-422F-8320-0F1D3716119C}" srcId="{1C501F22-8214-4A43-A232-D1E135741FA4}" destId="{55A3F1C6-8316-444A-A0D0-DAFA9B80D5FB}" srcOrd="0" destOrd="0" parTransId="{BDCE5F00-5130-4DB9-8DFE-ED103DB82ADE}" sibTransId="{72D48D4C-E5D4-4A52-8338-693D1D86CEEE}"/>
    <dgm:cxn modelId="{285E33DA-28BE-42BA-8248-2B7A3B932523}" type="presOf" srcId="{55A3F1C6-8316-444A-A0D0-DAFA9B80D5FB}" destId="{78923BCF-30CE-4A4D-BB6D-07E8F0F7C8EC}" srcOrd="1" destOrd="0" presId="urn:microsoft.com/office/officeart/2005/8/layout/orgChart1"/>
    <dgm:cxn modelId="{A600C840-DC6B-4428-9288-95335DCA411C}" type="presOf" srcId="{4CA06C24-309D-41F4-9CED-1A67585BCBEF}" destId="{8B21F356-4434-4168-ADAC-EE0376BC374A}" srcOrd="0" destOrd="0" presId="urn:microsoft.com/office/officeart/2005/8/layout/orgChart1"/>
    <dgm:cxn modelId="{415DEA88-166F-4BCB-9F0F-5A7472B5F5BB}" type="presOf" srcId="{FBA3C6A6-EA36-4C3D-B9EF-1BA85BCFD36A}" destId="{C7E9E7C5-A922-4786-895B-8461E777CB17}" srcOrd="0" destOrd="0" presId="urn:microsoft.com/office/officeart/2005/8/layout/orgChart1"/>
    <dgm:cxn modelId="{701AD7CE-3A08-43CC-9F3F-C3E9F2FCA762}" type="presOf" srcId="{1462C221-97A4-4AC2-92D8-99750BED537A}" destId="{2BFF0D28-711F-4B8B-9D3E-70E56AC9F354}" srcOrd="0" destOrd="0" presId="urn:microsoft.com/office/officeart/2005/8/layout/orgChart1"/>
    <dgm:cxn modelId="{070755E4-C00D-495A-943F-0295844B733D}" srcId="{4CA06C24-309D-41F4-9CED-1A67585BCBEF}" destId="{09F740E2-061E-4850-B713-C564A0FB3D4F}" srcOrd="0" destOrd="0" parTransId="{9A8E7F50-9B77-4BC6-861B-3478B7097D94}" sibTransId="{245C5E84-B60C-4BC0-B65E-E6A1B6B63D0B}"/>
    <dgm:cxn modelId="{EC009885-C1B4-4B8C-9931-3EC60381DCD4}" type="presOf" srcId="{4CA06C24-309D-41F4-9CED-1A67585BCBEF}" destId="{4C976F3B-9F79-41FE-B0DC-69859A6B8DAD}" srcOrd="1" destOrd="0" presId="urn:microsoft.com/office/officeart/2005/8/layout/orgChart1"/>
    <dgm:cxn modelId="{8A753925-B220-4595-80A5-1DACE1879928}" type="presOf" srcId="{09F740E2-061E-4850-B713-C564A0FB3D4F}" destId="{AB39DAC4-6B79-46DD-91CB-DD7ADC1F7ADF}" srcOrd="1" destOrd="0" presId="urn:microsoft.com/office/officeart/2005/8/layout/orgChart1"/>
    <dgm:cxn modelId="{8DE5ADDB-2BA9-4B66-AC73-6849C4535F63}" type="presOf" srcId="{9A8E7F50-9B77-4BC6-861B-3478B7097D94}" destId="{9C343D03-FEA4-4220-B113-5857A3D48BDD}" srcOrd="0" destOrd="0" presId="urn:microsoft.com/office/officeart/2005/8/layout/orgChart1"/>
    <dgm:cxn modelId="{1D19C9EA-7FC2-4E19-B943-88728EC0D5B9}" type="presOf" srcId="{EF80042A-34CC-4811-A8E4-4BA6012F3D23}" destId="{89B64D8A-F5E5-4B69-9D48-B3527F5BD66F}" srcOrd="0" destOrd="0" presId="urn:microsoft.com/office/officeart/2005/8/layout/orgChart1"/>
    <dgm:cxn modelId="{A373220E-280D-44DE-9E5D-81A7DE24A9ED}" type="presOf" srcId="{BDCE5F00-5130-4DB9-8DFE-ED103DB82ADE}" destId="{D550093C-6F4D-4F2B-9DEA-A380B7D47F2C}" srcOrd="0" destOrd="0" presId="urn:microsoft.com/office/officeart/2005/8/layout/orgChart1"/>
    <dgm:cxn modelId="{776315C1-D74B-42DE-A0A6-DE7C44CC75E1}" type="presOf" srcId="{1C501F22-8214-4A43-A232-D1E135741FA4}" destId="{EE4EFF01-A9A7-415F-B160-A127A3943579}" srcOrd="0" destOrd="0" presId="urn:microsoft.com/office/officeart/2005/8/layout/orgChart1"/>
    <dgm:cxn modelId="{032D7458-2DD1-4C94-9736-AB0072D97B1A}" srcId="{4CA06C24-309D-41F4-9CED-1A67585BCBEF}" destId="{92C6141A-8A02-4C11-A872-0007E254E14C}" srcOrd="1" destOrd="0" parTransId="{FBA3C6A6-EA36-4C3D-B9EF-1BA85BCFD36A}" sibTransId="{58365E7F-1C95-41A5-9804-455FA9741559}"/>
    <dgm:cxn modelId="{4759D7CE-6655-4F95-9D33-1F519ECD6C5B}" type="presOf" srcId="{1462C221-97A4-4AC2-92D8-99750BED537A}" destId="{AA01E317-E645-41F8-9296-C021947FFEB3}" srcOrd="1" destOrd="0" presId="urn:microsoft.com/office/officeart/2005/8/layout/orgChart1"/>
    <dgm:cxn modelId="{C99EB9D4-A4A8-4D4E-9A77-FC9A06808691}" type="presOf" srcId="{CB1B0880-C0C7-4FDF-B5BE-6759A08FF266}" destId="{5086F8F4-69EE-4F8F-B282-92CCD0E53C07}" srcOrd="0" destOrd="0" presId="urn:microsoft.com/office/officeart/2005/8/layout/orgChart1"/>
    <dgm:cxn modelId="{F2122243-BFD2-4F7D-A5F1-83D042B4158D}" type="presOf" srcId="{55A3F1C6-8316-444A-A0D0-DAFA9B80D5FB}" destId="{C2EDF9C2-9181-4A5C-A2EA-C53C5B71A618}" srcOrd="0" destOrd="0" presId="urn:microsoft.com/office/officeart/2005/8/layout/orgChart1"/>
    <dgm:cxn modelId="{41887094-CD8C-4613-8FCB-94AAD187BE6E}" type="presParOf" srcId="{89B64D8A-F5E5-4B69-9D48-B3527F5BD66F}" destId="{B458E488-8DCC-402B-BAD5-E806022785D3}" srcOrd="0" destOrd="0" presId="urn:microsoft.com/office/officeart/2005/8/layout/orgChart1"/>
    <dgm:cxn modelId="{2D7237CD-2D10-429A-8D95-7092531F7862}" type="presParOf" srcId="{B458E488-8DCC-402B-BAD5-E806022785D3}" destId="{A8FC03DC-5059-46AD-8EC7-651E11F7F94C}" srcOrd="0" destOrd="0" presId="urn:microsoft.com/office/officeart/2005/8/layout/orgChart1"/>
    <dgm:cxn modelId="{3E7618B4-07C3-4061-B2E4-9C4E6BDF35A9}" type="presParOf" srcId="{A8FC03DC-5059-46AD-8EC7-651E11F7F94C}" destId="{EE4EFF01-A9A7-415F-B160-A127A3943579}" srcOrd="0" destOrd="0" presId="urn:microsoft.com/office/officeart/2005/8/layout/orgChart1"/>
    <dgm:cxn modelId="{AD30BCC8-381E-44BA-8FAE-4A9BE4E427A2}" type="presParOf" srcId="{A8FC03DC-5059-46AD-8EC7-651E11F7F94C}" destId="{8A0F6D1C-2BFE-473D-882C-66B4371D61C4}" srcOrd="1" destOrd="0" presId="urn:microsoft.com/office/officeart/2005/8/layout/orgChart1"/>
    <dgm:cxn modelId="{3F61A0E1-FB08-46C6-A551-82A6A8206A72}" type="presParOf" srcId="{B458E488-8DCC-402B-BAD5-E806022785D3}" destId="{97EF8185-7519-498C-915E-D02F255B7F15}" srcOrd="1" destOrd="0" presId="urn:microsoft.com/office/officeart/2005/8/layout/orgChart1"/>
    <dgm:cxn modelId="{CE7931C6-690D-44A0-A2AE-E2116DC3806E}" type="presParOf" srcId="{B458E488-8DCC-402B-BAD5-E806022785D3}" destId="{798B14D9-49B3-4A66-96F5-73BF0FCE2819}" srcOrd="2" destOrd="0" presId="urn:microsoft.com/office/officeart/2005/8/layout/orgChart1"/>
    <dgm:cxn modelId="{9AA78784-523F-4F9A-B3A6-4DBA87525225}" type="presParOf" srcId="{798B14D9-49B3-4A66-96F5-73BF0FCE2819}" destId="{D550093C-6F4D-4F2B-9DEA-A380B7D47F2C}" srcOrd="0" destOrd="0" presId="urn:microsoft.com/office/officeart/2005/8/layout/orgChart1"/>
    <dgm:cxn modelId="{FB8D8D0C-58A7-4AF2-B00A-7AC7EFCF55E1}" type="presParOf" srcId="{798B14D9-49B3-4A66-96F5-73BF0FCE2819}" destId="{2470A997-51F4-406B-9C17-A1D0E6827F65}" srcOrd="1" destOrd="0" presId="urn:microsoft.com/office/officeart/2005/8/layout/orgChart1"/>
    <dgm:cxn modelId="{E552D871-2642-47E4-997B-B43A143F0EB9}" type="presParOf" srcId="{2470A997-51F4-406B-9C17-A1D0E6827F65}" destId="{C1167F70-1175-4587-8C29-49428563CCD5}" srcOrd="0" destOrd="0" presId="urn:microsoft.com/office/officeart/2005/8/layout/orgChart1"/>
    <dgm:cxn modelId="{888AF72B-ABAB-4849-9D7F-89A61F206088}" type="presParOf" srcId="{C1167F70-1175-4587-8C29-49428563CCD5}" destId="{C2EDF9C2-9181-4A5C-A2EA-C53C5B71A618}" srcOrd="0" destOrd="0" presId="urn:microsoft.com/office/officeart/2005/8/layout/orgChart1"/>
    <dgm:cxn modelId="{1EA13F13-0A03-4986-8AB1-F867637D0477}" type="presParOf" srcId="{C1167F70-1175-4587-8C29-49428563CCD5}" destId="{78923BCF-30CE-4A4D-BB6D-07E8F0F7C8EC}" srcOrd="1" destOrd="0" presId="urn:microsoft.com/office/officeart/2005/8/layout/orgChart1"/>
    <dgm:cxn modelId="{5DE58509-4D62-4954-A2EC-3690C4709195}" type="presParOf" srcId="{2470A997-51F4-406B-9C17-A1D0E6827F65}" destId="{DF3E9F12-AB6C-4F0E-B08F-1594EA93DD1C}" srcOrd="1" destOrd="0" presId="urn:microsoft.com/office/officeart/2005/8/layout/orgChart1"/>
    <dgm:cxn modelId="{DC17DEC7-9974-43E6-8CC6-F143DB1ED061}" type="presParOf" srcId="{2470A997-51F4-406B-9C17-A1D0E6827F65}" destId="{1BCFC86E-C3E3-4F0F-99E5-A4BD6E3F5089}" srcOrd="2" destOrd="0" presId="urn:microsoft.com/office/officeart/2005/8/layout/orgChart1"/>
    <dgm:cxn modelId="{EB3987BA-4A9A-479E-ACCF-8844DCF789C5}" type="presParOf" srcId="{1BCFC86E-C3E3-4F0F-99E5-A4BD6E3F5089}" destId="{18B4D72F-FC91-4FDE-B22A-FDD26F0B6DA3}" srcOrd="0" destOrd="0" presId="urn:microsoft.com/office/officeart/2005/8/layout/orgChart1"/>
    <dgm:cxn modelId="{DD6A18A4-0456-416C-96F6-53A34F198B12}" type="presParOf" srcId="{1BCFC86E-C3E3-4F0F-99E5-A4BD6E3F5089}" destId="{72906A15-6DB8-4D51-B052-AA50E389481B}" srcOrd="1" destOrd="0" presId="urn:microsoft.com/office/officeart/2005/8/layout/orgChart1"/>
    <dgm:cxn modelId="{F510B4E5-D949-4CE2-8A5E-C8A3CF336532}" type="presParOf" srcId="{72906A15-6DB8-4D51-B052-AA50E389481B}" destId="{587A8396-0777-4B26-A1F9-EB70AAF684D8}" srcOrd="0" destOrd="0" presId="urn:microsoft.com/office/officeart/2005/8/layout/orgChart1"/>
    <dgm:cxn modelId="{695A3003-C73C-42FB-A771-898F9D0624D0}" type="presParOf" srcId="{587A8396-0777-4B26-A1F9-EB70AAF684D8}" destId="{2BFF0D28-711F-4B8B-9D3E-70E56AC9F354}" srcOrd="0" destOrd="0" presId="urn:microsoft.com/office/officeart/2005/8/layout/orgChart1"/>
    <dgm:cxn modelId="{CE9132BB-FA7C-43ED-AA3F-CA82341FE8CC}" type="presParOf" srcId="{587A8396-0777-4B26-A1F9-EB70AAF684D8}" destId="{AA01E317-E645-41F8-9296-C021947FFEB3}" srcOrd="1" destOrd="0" presId="urn:microsoft.com/office/officeart/2005/8/layout/orgChart1"/>
    <dgm:cxn modelId="{C7CE69A4-CF61-47F9-A632-9F54345D1CBB}" type="presParOf" srcId="{72906A15-6DB8-4D51-B052-AA50E389481B}" destId="{FB9A2C90-B55E-488D-8269-BD68F63EF11E}" srcOrd="1" destOrd="0" presId="urn:microsoft.com/office/officeart/2005/8/layout/orgChart1"/>
    <dgm:cxn modelId="{2662133A-3765-49AF-9B65-CF9BB702CC5B}" type="presParOf" srcId="{72906A15-6DB8-4D51-B052-AA50E389481B}" destId="{4D81110A-0AFE-44CE-BE48-7035CFCC14D8}" srcOrd="2" destOrd="0" presId="urn:microsoft.com/office/officeart/2005/8/layout/orgChart1"/>
    <dgm:cxn modelId="{DA6AF4EB-E3BE-4C1C-BB66-C6C407814AC1}" type="presParOf" srcId="{798B14D9-49B3-4A66-96F5-73BF0FCE2819}" destId="{5086F8F4-69EE-4F8F-B282-92CCD0E53C07}" srcOrd="2" destOrd="0" presId="urn:microsoft.com/office/officeart/2005/8/layout/orgChart1"/>
    <dgm:cxn modelId="{C4BCD120-DC96-4C01-9EA4-D3729D76BDA5}" type="presParOf" srcId="{798B14D9-49B3-4A66-96F5-73BF0FCE2819}" destId="{55E23B76-EB67-4DE8-981A-4A698D231861}" srcOrd="3" destOrd="0" presId="urn:microsoft.com/office/officeart/2005/8/layout/orgChart1"/>
    <dgm:cxn modelId="{980DD266-8F44-4DA2-B279-87DFA2328397}" type="presParOf" srcId="{55E23B76-EB67-4DE8-981A-4A698D231861}" destId="{FC561618-2F8B-4B29-819C-7613632BA8ED}" srcOrd="0" destOrd="0" presId="urn:microsoft.com/office/officeart/2005/8/layout/orgChart1"/>
    <dgm:cxn modelId="{0BEBEEC1-AE45-4473-9399-E85F1CFB6ACA}" type="presParOf" srcId="{FC561618-2F8B-4B29-819C-7613632BA8ED}" destId="{8B21F356-4434-4168-ADAC-EE0376BC374A}" srcOrd="0" destOrd="0" presId="urn:microsoft.com/office/officeart/2005/8/layout/orgChart1"/>
    <dgm:cxn modelId="{65BFE4DF-E328-4335-9762-6C60F5BD2E22}" type="presParOf" srcId="{FC561618-2F8B-4B29-819C-7613632BA8ED}" destId="{4C976F3B-9F79-41FE-B0DC-69859A6B8DAD}" srcOrd="1" destOrd="0" presId="urn:microsoft.com/office/officeart/2005/8/layout/orgChart1"/>
    <dgm:cxn modelId="{B345EA63-E6B8-437F-8A3E-1865B72836B3}" type="presParOf" srcId="{55E23B76-EB67-4DE8-981A-4A698D231861}" destId="{B5D01903-0858-470D-9021-E2F274A73C11}" srcOrd="1" destOrd="0" presId="urn:microsoft.com/office/officeart/2005/8/layout/orgChart1"/>
    <dgm:cxn modelId="{7CDA4DD6-DE9F-48DC-AF85-66CAA0026704}" type="presParOf" srcId="{55E23B76-EB67-4DE8-981A-4A698D231861}" destId="{392857EF-B9C9-4DFC-9230-7D412E05BF2F}" srcOrd="2" destOrd="0" presId="urn:microsoft.com/office/officeart/2005/8/layout/orgChart1"/>
    <dgm:cxn modelId="{72D4B9F9-2EB5-4806-9037-716D1A40EE35}" type="presParOf" srcId="{392857EF-B9C9-4DFC-9230-7D412E05BF2F}" destId="{9C343D03-FEA4-4220-B113-5857A3D48BDD}" srcOrd="0" destOrd="0" presId="urn:microsoft.com/office/officeart/2005/8/layout/orgChart1"/>
    <dgm:cxn modelId="{EDD07453-F195-4634-9A73-F54FB83435D3}" type="presParOf" srcId="{392857EF-B9C9-4DFC-9230-7D412E05BF2F}" destId="{A96A0ACD-878D-459F-99B1-441B39179541}" srcOrd="1" destOrd="0" presId="urn:microsoft.com/office/officeart/2005/8/layout/orgChart1"/>
    <dgm:cxn modelId="{A9A089B5-B871-4F1B-A10A-C3AA0CDAECEB}" type="presParOf" srcId="{A96A0ACD-878D-459F-99B1-441B39179541}" destId="{1D5502BA-E586-4C6F-A398-6373E646AD43}" srcOrd="0" destOrd="0" presId="urn:microsoft.com/office/officeart/2005/8/layout/orgChart1"/>
    <dgm:cxn modelId="{B3E1263B-79E6-4248-BF81-CBD2CD2A9EFF}" type="presParOf" srcId="{1D5502BA-E586-4C6F-A398-6373E646AD43}" destId="{D2229ABF-D2DC-49EB-A055-AC136E5EA213}" srcOrd="0" destOrd="0" presId="urn:microsoft.com/office/officeart/2005/8/layout/orgChart1"/>
    <dgm:cxn modelId="{72A7EEAC-0E65-4EC0-9C07-67B15BE995F5}" type="presParOf" srcId="{1D5502BA-E586-4C6F-A398-6373E646AD43}" destId="{AB39DAC4-6B79-46DD-91CB-DD7ADC1F7ADF}" srcOrd="1" destOrd="0" presId="urn:microsoft.com/office/officeart/2005/8/layout/orgChart1"/>
    <dgm:cxn modelId="{07D3D06A-B506-490C-AD7C-D49549210E63}" type="presParOf" srcId="{A96A0ACD-878D-459F-99B1-441B39179541}" destId="{9FAECD43-7999-418A-8610-A26EF07B78FD}" srcOrd="1" destOrd="0" presId="urn:microsoft.com/office/officeart/2005/8/layout/orgChart1"/>
    <dgm:cxn modelId="{C600AC84-18E2-42BE-87B8-EC9569214BD2}" type="presParOf" srcId="{A96A0ACD-878D-459F-99B1-441B39179541}" destId="{64EAA13C-75BA-4ECA-AF41-C10FEFFBBE3B}" srcOrd="2" destOrd="0" presId="urn:microsoft.com/office/officeart/2005/8/layout/orgChart1"/>
    <dgm:cxn modelId="{3D0022D1-1011-4AB4-B4FD-954F0476BF19}" type="presParOf" srcId="{392857EF-B9C9-4DFC-9230-7D412E05BF2F}" destId="{C7E9E7C5-A922-4786-895B-8461E777CB17}" srcOrd="2" destOrd="0" presId="urn:microsoft.com/office/officeart/2005/8/layout/orgChart1"/>
    <dgm:cxn modelId="{89E7DF21-D006-40BA-8657-376A4F4E575D}" type="presParOf" srcId="{392857EF-B9C9-4DFC-9230-7D412E05BF2F}" destId="{EE7B1F33-5D0A-490F-971F-6344F2B3B2B8}" srcOrd="3" destOrd="0" presId="urn:microsoft.com/office/officeart/2005/8/layout/orgChart1"/>
    <dgm:cxn modelId="{7E2D47AF-A422-40D5-B5A7-51CEE1625AE0}" type="presParOf" srcId="{EE7B1F33-5D0A-490F-971F-6344F2B3B2B8}" destId="{5AB9C91F-B9CE-44BF-A7B6-4EB537259AF5}" srcOrd="0" destOrd="0" presId="urn:microsoft.com/office/officeart/2005/8/layout/orgChart1"/>
    <dgm:cxn modelId="{39BB1521-7632-4C36-BEE6-910B141EFDD0}" type="presParOf" srcId="{5AB9C91F-B9CE-44BF-A7B6-4EB537259AF5}" destId="{80BD52CF-5CC4-4698-9D2E-D0F8F28535AC}" srcOrd="0" destOrd="0" presId="urn:microsoft.com/office/officeart/2005/8/layout/orgChart1"/>
    <dgm:cxn modelId="{03544C11-0E98-4416-A5BC-FFA6D39F3BD5}" type="presParOf" srcId="{5AB9C91F-B9CE-44BF-A7B6-4EB537259AF5}" destId="{64370E34-2F2C-4F93-805C-B23AFBF248DD}" srcOrd="1" destOrd="0" presId="urn:microsoft.com/office/officeart/2005/8/layout/orgChart1"/>
    <dgm:cxn modelId="{E444C5B4-6FF4-432C-8FEE-48FB4066E975}" type="presParOf" srcId="{EE7B1F33-5D0A-490F-971F-6344F2B3B2B8}" destId="{A166F39E-5F9E-4E67-97D5-DA1AAF8FD9AF}" srcOrd="1" destOrd="0" presId="urn:microsoft.com/office/officeart/2005/8/layout/orgChart1"/>
    <dgm:cxn modelId="{8C9FC619-56B1-4920-9F1E-D4B919E60C3C}" type="presParOf" srcId="{EE7B1F33-5D0A-490F-971F-6344F2B3B2B8}" destId="{E73EFC9E-0ACE-4586-995D-626D4CDCB131}"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E9E7C5-A922-4786-895B-8461E777CB17}">
      <dsp:nvSpPr>
        <dsp:cNvPr id="0" name=""/>
        <dsp:cNvSpPr/>
      </dsp:nvSpPr>
      <dsp:spPr>
        <a:xfrm>
          <a:off x="6025518" y="2152519"/>
          <a:ext cx="186635" cy="817640"/>
        </a:xfrm>
        <a:custGeom>
          <a:avLst/>
          <a:gdLst/>
          <a:ahLst/>
          <a:cxnLst/>
          <a:rect l="0" t="0" r="0" b="0"/>
          <a:pathLst>
            <a:path>
              <a:moveTo>
                <a:pt x="0" y="0"/>
              </a:moveTo>
              <a:lnTo>
                <a:pt x="0" y="817640"/>
              </a:lnTo>
              <a:lnTo>
                <a:pt x="186635" y="817640"/>
              </a:lnTo>
            </a:path>
          </a:pathLst>
        </a:cu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C343D03-FEA4-4220-B113-5857A3D48BDD}">
      <dsp:nvSpPr>
        <dsp:cNvPr id="0" name=""/>
        <dsp:cNvSpPr/>
      </dsp:nvSpPr>
      <dsp:spPr>
        <a:xfrm>
          <a:off x="5838883" y="2152519"/>
          <a:ext cx="186635" cy="817640"/>
        </a:xfrm>
        <a:custGeom>
          <a:avLst/>
          <a:gdLst/>
          <a:ahLst/>
          <a:cxnLst/>
          <a:rect l="0" t="0" r="0" b="0"/>
          <a:pathLst>
            <a:path>
              <a:moveTo>
                <a:pt x="186635" y="0"/>
              </a:moveTo>
              <a:lnTo>
                <a:pt x="186635" y="817640"/>
              </a:lnTo>
              <a:lnTo>
                <a:pt x="0" y="817640"/>
              </a:lnTo>
            </a:path>
          </a:pathLst>
        </a:cu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086F8F4-69EE-4F8F-B282-92CCD0E53C07}">
      <dsp:nvSpPr>
        <dsp:cNvPr id="0" name=""/>
        <dsp:cNvSpPr/>
      </dsp:nvSpPr>
      <dsp:spPr>
        <a:xfrm>
          <a:off x="3874769" y="890509"/>
          <a:ext cx="1262009" cy="817640"/>
        </a:xfrm>
        <a:custGeom>
          <a:avLst/>
          <a:gdLst/>
          <a:ahLst/>
          <a:cxnLst/>
          <a:rect l="0" t="0" r="0" b="0"/>
          <a:pathLst>
            <a:path>
              <a:moveTo>
                <a:pt x="0" y="0"/>
              </a:moveTo>
              <a:lnTo>
                <a:pt x="0" y="817640"/>
              </a:lnTo>
              <a:lnTo>
                <a:pt x="1262009" y="817640"/>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B4D72F-FC91-4FDE-B22A-FDD26F0B6DA3}">
      <dsp:nvSpPr>
        <dsp:cNvPr id="0" name=""/>
        <dsp:cNvSpPr/>
      </dsp:nvSpPr>
      <dsp:spPr>
        <a:xfrm>
          <a:off x="2612759" y="2152519"/>
          <a:ext cx="186635" cy="817640"/>
        </a:xfrm>
        <a:custGeom>
          <a:avLst/>
          <a:gdLst/>
          <a:ahLst/>
          <a:cxnLst/>
          <a:rect l="0" t="0" r="0" b="0"/>
          <a:pathLst>
            <a:path>
              <a:moveTo>
                <a:pt x="186635" y="0"/>
              </a:moveTo>
              <a:lnTo>
                <a:pt x="186635" y="817640"/>
              </a:lnTo>
              <a:lnTo>
                <a:pt x="0" y="817640"/>
              </a:lnTo>
            </a:path>
          </a:pathLst>
        </a:cu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550093C-6F4D-4F2B-9DEA-A380B7D47F2C}">
      <dsp:nvSpPr>
        <dsp:cNvPr id="0" name=""/>
        <dsp:cNvSpPr/>
      </dsp:nvSpPr>
      <dsp:spPr>
        <a:xfrm>
          <a:off x="3688133" y="890509"/>
          <a:ext cx="186635" cy="817640"/>
        </a:xfrm>
        <a:custGeom>
          <a:avLst/>
          <a:gdLst/>
          <a:ahLst/>
          <a:cxnLst/>
          <a:rect l="0" t="0" r="0" b="0"/>
          <a:pathLst>
            <a:path>
              <a:moveTo>
                <a:pt x="186635" y="0"/>
              </a:moveTo>
              <a:lnTo>
                <a:pt x="186635" y="817640"/>
              </a:lnTo>
              <a:lnTo>
                <a:pt x="0" y="817640"/>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E4EFF01-A9A7-415F-B160-A127A3943579}">
      <dsp:nvSpPr>
        <dsp:cNvPr id="0" name=""/>
        <dsp:cNvSpPr/>
      </dsp:nvSpPr>
      <dsp:spPr>
        <a:xfrm>
          <a:off x="2986029" y="1770"/>
          <a:ext cx="1777478" cy="888739"/>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Write a term paper</a:t>
          </a:r>
          <a:endParaRPr lang="en-US" sz="2400" kern="1200" dirty="0"/>
        </a:p>
      </dsp:txBody>
      <dsp:txXfrm>
        <a:off x="2986029" y="1770"/>
        <a:ext cx="1777478" cy="888739"/>
      </dsp:txXfrm>
    </dsp:sp>
    <dsp:sp modelId="{C2EDF9C2-9181-4A5C-A2EA-C53C5B71A618}">
      <dsp:nvSpPr>
        <dsp:cNvPr id="0" name=""/>
        <dsp:cNvSpPr/>
      </dsp:nvSpPr>
      <dsp:spPr>
        <a:xfrm>
          <a:off x="1910655" y="1263780"/>
          <a:ext cx="1777478" cy="888739"/>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Select a topic</a:t>
          </a:r>
          <a:endParaRPr lang="en-US" sz="2400" kern="1200" dirty="0"/>
        </a:p>
      </dsp:txBody>
      <dsp:txXfrm>
        <a:off x="1910655" y="1263780"/>
        <a:ext cx="1777478" cy="888739"/>
      </dsp:txXfrm>
    </dsp:sp>
    <dsp:sp modelId="{2BFF0D28-711F-4B8B-9D3E-70E56AC9F354}">
      <dsp:nvSpPr>
        <dsp:cNvPr id="0" name=""/>
        <dsp:cNvSpPr/>
      </dsp:nvSpPr>
      <dsp:spPr>
        <a:xfrm>
          <a:off x="835280" y="2525790"/>
          <a:ext cx="1777478" cy="888739"/>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Analyze Interests</a:t>
          </a:r>
          <a:endParaRPr lang="en-US" sz="2400" kern="1200" dirty="0"/>
        </a:p>
      </dsp:txBody>
      <dsp:txXfrm>
        <a:off x="835280" y="2525790"/>
        <a:ext cx="1777478" cy="888739"/>
      </dsp:txXfrm>
    </dsp:sp>
    <dsp:sp modelId="{8B21F356-4434-4168-ADAC-EE0376BC374A}">
      <dsp:nvSpPr>
        <dsp:cNvPr id="0" name=""/>
        <dsp:cNvSpPr/>
      </dsp:nvSpPr>
      <dsp:spPr>
        <a:xfrm>
          <a:off x="5136779" y="1263780"/>
          <a:ext cx="1777478" cy="888739"/>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Research the topic</a:t>
          </a:r>
          <a:endParaRPr lang="en-US" sz="2400" kern="1200" dirty="0"/>
        </a:p>
      </dsp:txBody>
      <dsp:txXfrm>
        <a:off x="5136779" y="1263780"/>
        <a:ext cx="1777478" cy="888739"/>
      </dsp:txXfrm>
    </dsp:sp>
    <dsp:sp modelId="{D2229ABF-D2DC-49EB-A055-AC136E5EA213}">
      <dsp:nvSpPr>
        <dsp:cNvPr id="0" name=""/>
        <dsp:cNvSpPr/>
      </dsp:nvSpPr>
      <dsp:spPr>
        <a:xfrm>
          <a:off x="4061404" y="2525790"/>
          <a:ext cx="1777478" cy="888739"/>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a:t>
          </a:r>
          <a:endParaRPr lang="en-US" sz="2400" kern="1200" dirty="0"/>
        </a:p>
      </dsp:txBody>
      <dsp:txXfrm>
        <a:off x="4061404" y="2525790"/>
        <a:ext cx="1777478" cy="888739"/>
      </dsp:txXfrm>
    </dsp:sp>
    <dsp:sp modelId="{80BD52CF-5CC4-4698-9D2E-D0F8F28535AC}">
      <dsp:nvSpPr>
        <dsp:cNvPr id="0" name=""/>
        <dsp:cNvSpPr/>
      </dsp:nvSpPr>
      <dsp:spPr>
        <a:xfrm>
          <a:off x="6212153" y="2525790"/>
          <a:ext cx="1777478" cy="888739"/>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a:t>
          </a:r>
          <a:endParaRPr lang="en-US" sz="2400" kern="1200" dirty="0"/>
        </a:p>
      </dsp:txBody>
      <dsp:txXfrm>
        <a:off x="6212153" y="2525790"/>
        <a:ext cx="1777478" cy="888739"/>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4D2973-50CF-4AE4-9A86-1E7CBB5010AA}" type="datetimeFigureOut">
              <a:rPr lang="en-US" smtClean="0"/>
              <a:t>6/13/2019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D4BAFC-653B-47E4-AD3D-3D25BA9ECF87}" type="slidenum">
              <a:rPr lang="en-US" smtClean="0"/>
              <a:t>‹#›</a:t>
            </a:fld>
            <a:endParaRPr lang="en-US"/>
          </a:p>
        </p:txBody>
      </p:sp>
    </p:spTree>
    <p:extLst>
      <p:ext uri="{BB962C8B-B14F-4D97-AF65-F5344CB8AC3E}">
        <p14:creationId xmlns:p14="http://schemas.microsoft.com/office/powerpoint/2010/main" val="39907706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D4BAFC-653B-47E4-AD3D-3D25BA9ECF87}" type="slidenum">
              <a:rPr lang="en-US" smtClean="0"/>
              <a:t>2</a:t>
            </a:fld>
            <a:endParaRPr lang="en-US"/>
          </a:p>
        </p:txBody>
      </p:sp>
    </p:spTree>
    <p:extLst>
      <p:ext uri="{BB962C8B-B14F-4D97-AF65-F5344CB8AC3E}">
        <p14:creationId xmlns:p14="http://schemas.microsoft.com/office/powerpoint/2010/main" val="38398445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D4BAFC-653B-47E4-AD3D-3D25BA9ECF87}" type="slidenum">
              <a:rPr lang="en-US" smtClean="0"/>
              <a:t>26</a:t>
            </a:fld>
            <a:endParaRPr lang="en-US"/>
          </a:p>
        </p:txBody>
      </p:sp>
    </p:spTree>
    <p:extLst>
      <p:ext uri="{BB962C8B-B14F-4D97-AF65-F5344CB8AC3E}">
        <p14:creationId xmlns:p14="http://schemas.microsoft.com/office/powerpoint/2010/main" val="1419519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D4BAFC-653B-47E4-AD3D-3D25BA9ECF87}" type="slidenum">
              <a:rPr lang="en-US" smtClean="0"/>
              <a:t>27</a:t>
            </a:fld>
            <a:endParaRPr lang="en-US"/>
          </a:p>
        </p:txBody>
      </p:sp>
    </p:spTree>
    <p:extLst>
      <p:ext uri="{BB962C8B-B14F-4D97-AF65-F5344CB8AC3E}">
        <p14:creationId xmlns:p14="http://schemas.microsoft.com/office/powerpoint/2010/main" val="2527742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Broader discussion about what we mean by “planning.”</a:t>
            </a:r>
            <a:r>
              <a:rPr lang="en-US" baseline="0" dirty="0" smtClean="0"/>
              <a:t> It goes deeper than just a to-do list, we are talking about time management, productivity, managing procrastination and a lot more. The bullet journal is a tool, but a lot of what we’ll talk about includes strategies that you implement in tandem with your bullet journal.</a:t>
            </a:r>
          </a:p>
          <a:p>
            <a:endParaRPr lang="en-US" baseline="0" dirty="0" smtClean="0"/>
          </a:p>
          <a:p>
            <a:r>
              <a:rPr lang="en-US" sz="1200" b="1" kern="1200" dirty="0" smtClean="0">
                <a:solidFill>
                  <a:schemeClr val="tx1"/>
                </a:solidFill>
                <a:effectLst/>
                <a:latin typeface="+mn-lt"/>
                <a:ea typeface="+mn-ea"/>
                <a:cs typeface="+mn-cs"/>
              </a:rPr>
              <a:t>Who uses a planning system right now? What is it? Is it working for you?</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What are your burning questions around this issue? What did you come here to learn tonight?</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Do you see issues/challenges with you clients that you think more effective planning strategies could help with?</a:t>
            </a:r>
          </a:p>
          <a:p>
            <a:endParaRPr lang="en-US" sz="120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 wanted to be thoughtful about how I structured our conversation tonight because there are folks who really want to know about bullet journals, but I also think there’s a great conversation to be had about how planning in general intersects with career development and success and our role in helping under-resourced clients who have some unique challenges around this.</a:t>
            </a: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3D4BAFC-653B-47E4-AD3D-3D25BA9ECF87}" type="slidenum">
              <a:rPr lang="en-US" smtClean="0"/>
              <a:t>3</a:t>
            </a:fld>
            <a:endParaRPr lang="en-US"/>
          </a:p>
        </p:txBody>
      </p:sp>
    </p:spTree>
    <p:extLst>
      <p:ext uri="{BB962C8B-B14F-4D97-AF65-F5344CB8AC3E}">
        <p14:creationId xmlns:p14="http://schemas.microsoft.com/office/powerpoint/2010/main" val="2482382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Understanding and Engaging Under-Resourced College Students and focuses on economic class which is becoming a bigger part of conversations around inclusion and equity, but still under-represented at times.</a:t>
            </a:r>
          </a:p>
          <a:p>
            <a:endParaRPr lang="en-US" dirty="0" smtClean="0"/>
          </a:p>
        </p:txBody>
      </p:sp>
      <p:sp>
        <p:nvSpPr>
          <p:cNvPr id="4" name="Slide Number Placeholder 3"/>
          <p:cNvSpPr>
            <a:spLocks noGrp="1"/>
          </p:cNvSpPr>
          <p:nvPr>
            <p:ph type="sldNum" sz="quarter" idx="10"/>
          </p:nvPr>
        </p:nvSpPr>
        <p:spPr/>
        <p:txBody>
          <a:bodyPr/>
          <a:lstStyle/>
          <a:p>
            <a:fld id="{43D4BAFC-653B-47E4-AD3D-3D25BA9ECF87}" type="slidenum">
              <a:rPr lang="en-US" smtClean="0"/>
              <a:t>4</a:t>
            </a:fld>
            <a:endParaRPr lang="en-US"/>
          </a:p>
        </p:txBody>
      </p:sp>
    </p:spTree>
    <p:extLst>
      <p:ext uri="{BB962C8B-B14F-4D97-AF65-F5344CB8AC3E}">
        <p14:creationId xmlns:p14="http://schemas.microsoft.com/office/powerpoint/2010/main" val="3020252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regard to this conversation,</a:t>
            </a:r>
            <a:r>
              <a:rPr lang="en-US" baseline="0" dirty="0" smtClean="0"/>
              <a:t> these five may be most relevant, recognizing that there are a lot of intersections between these resources that can affect others</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Does</a:t>
            </a:r>
            <a:r>
              <a:rPr lang="en-US" b="1" baseline="0" dirty="0" smtClean="0"/>
              <a:t> anyone have examples how these manifest for clients?</a:t>
            </a:r>
            <a:endParaRPr lang="en-US" b="1" dirty="0" smtClean="0"/>
          </a:p>
          <a:p>
            <a:endParaRPr lang="en-US" baseline="0" dirty="0" smtClean="0"/>
          </a:p>
          <a:p>
            <a:endParaRPr lang="en-US" baseline="0" dirty="0" smtClean="0"/>
          </a:p>
          <a:p>
            <a:r>
              <a:rPr lang="en-US" baseline="0" dirty="0" smtClean="0"/>
              <a:t>So some people may feel like teaching planning strategies  is outside the realm of student development, but the reality is that these are indeed career readiness skills. If our clients enter the workforce unable to manage their tasks, keep track of responsibilities, plan long-term, they’re going to have trouble and that’s why this is an issue of equity. If we’re serious about a more equitable workforce, a more equitable world, this is an issue to address and a skillset to build!</a:t>
            </a:r>
            <a:endParaRPr lang="en-US" dirty="0"/>
          </a:p>
        </p:txBody>
      </p:sp>
      <p:sp>
        <p:nvSpPr>
          <p:cNvPr id="4" name="Slide Number Placeholder 3"/>
          <p:cNvSpPr>
            <a:spLocks noGrp="1"/>
          </p:cNvSpPr>
          <p:nvPr>
            <p:ph type="sldNum" sz="quarter" idx="10"/>
          </p:nvPr>
        </p:nvSpPr>
        <p:spPr/>
        <p:txBody>
          <a:bodyPr/>
          <a:lstStyle/>
          <a:p>
            <a:fld id="{43D4BAFC-653B-47E4-AD3D-3D25BA9ECF87}" type="slidenum">
              <a:rPr lang="en-US" smtClean="0"/>
              <a:t>5</a:t>
            </a:fld>
            <a:endParaRPr lang="en-US"/>
          </a:p>
        </p:txBody>
      </p:sp>
    </p:spTree>
    <p:extLst>
      <p:ext uri="{BB962C8B-B14F-4D97-AF65-F5344CB8AC3E}">
        <p14:creationId xmlns:p14="http://schemas.microsoft.com/office/powerpoint/2010/main" val="3714259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D4BAFC-653B-47E4-AD3D-3D25BA9ECF87}" type="slidenum">
              <a:rPr lang="en-US" smtClean="0"/>
              <a:t>6</a:t>
            </a:fld>
            <a:endParaRPr lang="en-US"/>
          </a:p>
        </p:txBody>
      </p:sp>
    </p:spTree>
    <p:extLst>
      <p:ext uri="{BB962C8B-B14F-4D97-AF65-F5344CB8AC3E}">
        <p14:creationId xmlns:p14="http://schemas.microsoft.com/office/powerpoint/2010/main" val="2814737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concept of setting it up as you go</a:t>
            </a:r>
            <a:endParaRPr lang="en-US" dirty="0"/>
          </a:p>
        </p:txBody>
      </p:sp>
      <p:sp>
        <p:nvSpPr>
          <p:cNvPr id="4" name="Slide Number Placeholder 3"/>
          <p:cNvSpPr>
            <a:spLocks noGrp="1"/>
          </p:cNvSpPr>
          <p:nvPr>
            <p:ph type="sldNum" sz="quarter" idx="10"/>
          </p:nvPr>
        </p:nvSpPr>
        <p:spPr/>
        <p:txBody>
          <a:bodyPr/>
          <a:lstStyle/>
          <a:p>
            <a:fld id="{43D4BAFC-653B-47E4-AD3D-3D25BA9ECF87}" type="slidenum">
              <a:rPr lang="en-US" smtClean="0"/>
              <a:t>9</a:t>
            </a:fld>
            <a:endParaRPr lang="en-US"/>
          </a:p>
        </p:txBody>
      </p:sp>
    </p:spTree>
    <p:extLst>
      <p:ext uri="{BB962C8B-B14F-4D97-AF65-F5344CB8AC3E}">
        <p14:creationId xmlns:p14="http://schemas.microsoft.com/office/powerpoint/2010/main" val="1678846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D4BAFC-653B-47E4-AD3D-3D25BA9ECF87}" type="slidenum">
              <a:rPr lang="en-US" smtClean="0"/>
              <a:t>12</a:t>
            </a:fld>
            <a:endParaRPr lang="en-US"/>
          </a:p>
        </p:txBody>
      </p:sp>
    </p:spTree>
    <p:extLst>
      <p:ext uri="{BB962C8B-B14F-4D97-AF65-F5344CB8AC3E}">
        <p14:creationId xmlns:p14="http://schemas.microsoft.com/office/powerpoint/2010/main" val="14246188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D4BAFC-653B-47E4-AD3D-3D25BA9ECF87}" type="slidenum">
              <a:rPr lang="en-US" smtClean="0"/>
              <a:t>21</a:t>
            </a:fld>
            <a:endParaRPr lang="en-US"/>
          </a:p>
        </p:txBody>
      </p:sp>
    </p:spTree>
    <p:extLst>
      <p:ext uri="{BB962C8B-B14F-4D97-AF65-F5344CB8AC3E}">
        <p14:creationId xmlns:p14="http://schemas.microsoft.com/office/powerpoint/2010/main" val="1341222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D4BAFC-653B-47E4-AD3D-3D25BA9ECF87}" type="slidenum">
              <a:rPr lang="en-US" smtClean="0"/>
              <a:t>24</a:t>
            </a:fld>
            <a:endParaRPr lang="en-US"/>
          </a:p>
        </p:txBody>
      </p:sp>
    </p:spTree>
    <p:extLst>
      <p:ext uri="{BB962C8B-B14F-4D97-AF65-F5344CB8AC3E}">
        <p14:creationId xmlns:p14="http://schemas.microsoft.com/office/powerpoint/2010/main" val="26930202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2482DFE5-46E5-4492-9E6D-C6E3C9416C58}" type="datetimeFigureOut">
              <a:rPr lang="en-US" smtClean="0"/>
              <a:t>6/13/2019</a:t>
            </a:fld>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390DEA79-0E2A-4D4C-B5A4-FE9570B40587}" type="slidenum">
              <a:rPr lang="en-US" smtClean="0"/>
              <a:t>‹#›</a:t>
            </a:fld>
            <a:endParaRPr lang="en-US"/>
          </a:p>
        </p:txBody>
      </p:sp>
    </p:spTree>
    <p:extLst>
      <p:ext uri="{BB962C8B-B14F-4D97-AF65-F5344CB8AC3E}">
        <p14:creationId xmlns:p14="http://schemas.microsoft.com/office/powerpoint/2010/main" val="25244319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2482DFE5-46E5-4492-9E6D-C6E3C9416C58}" type="datetimeFigureOut">
              <a:rPr lang="en-US" smtClean="0"/>
              <a:t>6/13/2019</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390DEA79-0E2A-4D4C-B5A4-FE9570B40587}" type="slidenum">
              <a:rPr lang="en-US" smtClean="0"/>
              <a:t>‹#›</a:t>
            </a:fld>
            <a:endParaRPr lang="en-US"/>
          </a:p>
        </p:txBody>
      </p:sp>
    </p:spTree>
    <p:extLst>
      <p:ext uri="{BB962C8B-B14F-4D97-AF65-F5344CB8AC3E}">
        <p14:creationId xmlns:p14="http://schemas.microsoft.com/office/powerpoint/2010/main" val="23224242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2482DFE5-46E5-4492-9E6D-C6E3C9416C58}" type="datetimeFigureOut">
              <a:rPr lang="en-US" smtClean="0"/>
              <a:t>6/13/2019</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90DEA79-0E2A-4D4C-B5A4-FE9570B40587}" type="slidenum">
              <a:rPr lang="en-US" smtClean="0"/>
              <a:t>‹#›</a:t>
            </a:fld>
            <a:endParaRPr lang="en-US"/>
          </a:p>
        </p:txBody>
      </p:sp>
    </p:spTree>
    <p:extLst>
      <p:ext uri="{BB962C8B-B14F-4D97-AF65-F5344CB8AC3E}">
        <p14:creationId xmlns:p14="http://schemas.microsoft.com/office/powerpoint/2010/main" val="41221967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smtClean="0"/>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2482DFE5-46E5-4492-9E6D-C6E3C9416C58}" type="datetimeFigureOut">
              <a:rPr lang="en-US" smtClean="0"/>
              <a:t>6/13/2019</a:t>
            </a:fld>
            <a:endParaRPr lang="en-US"/>
          </a:p>
        </p:txBody>
      </p:sp>
      <p:sp>
        <p:nvSpPr>
          <p:cNvPr id="5" name="Footer Placeholder 4"/>
          <p:cNvSpPr>
            <a:spLocks noGrp="1"/>
          </p:cNvSpPr>
          <p:nvPr>
            <p:ph type="ftr" sz="quarter" idx="11"/>
          </p:nvPr>
        </p:nvSpPr>
        <p:spPr/>
        <p:txBody>
          <a:bodyPr/>
          <a:lstStyle/>
          <a:p>
            <a:endParaRPr lang="en-US"/>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90DEA79-0E2A-4D4C-B5A4-FE9570B40587}" type="slidenum">
              <a:rPr lang="en-US" smtClean="0"/>
              <a:t>‹#›</a:t>
            </a:fld>
            <a:endParaRPr lang="en-US"/>
          </a:p>
        </p:txBody>
      </p:sp>
    </p:spTree>
    <p:extLst>
      <p:ext uri="{BB962C8B-B14F-4D97-AF65-F5344CB8AC3E}">
        <p14:creationId xmlns:p14="http://schemas.microsoft.com/office/powerpoint/2010/main" val="21989300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482DFE5-46E5-4492-9E6D-C6E3C9416C58}" type="datetimeFigureOut">
              <a:rPr lang="en-US" smtClean="0"/>
              <a:t>6/13/2019</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90DEA79-0E2A-4D4C-B5A4-FE9570B40587}" type="slidenum">
              <a:rPr lang="en-US" smtClean="0"/>
              <a:t>‹#›</a:t>
            </a:fld>
            <a:endParaRPr lang="en-US"/>
          </a:p>
        </p:txBody>
      </p:sp>
    </p:spTree>
    <p:extLst>
      <p:ext uri="{BB962C8B-B14F-4D97-AF65-F5344CB8AC3E}">
        <p14:creationId xmlns:p14="http://schemas.microsoft.com/office/powerpoint/2010/main" val="10423528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2482DFE5-46E5-4492-9E6D-C6E3C9416C58}" type="datetimeFigureOut">
              <a:rPr lang="en-US" smtClean="0"/>
              <a:t>6/13/2019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90DEA79-0E2A-4D4C-B5A4-FE9570B40587}" type="slidenum">
              <a:rPr lang="en-US" smtClean="0"/>
              <a:t>‹#›</a:t>
            </a:fld>
            <a:endParaRPr lang="en-US"/>
          </a:p>
        </p:txBody>
      </p:sp>
    </p:spTree>
    <p:extLst>
      <p:ext uri="{BB962C8B-B14F-4D97-AF65-F5344CB8AC3E}">
        <p14:creationId xmlns:p14="http://schemas.microsoft.com/office/powerpoint/2010/main" val="26405863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2482DFE5-46E5-4492-9E6D-C6E3C9416C58}" type="datetimeFigureOut">
              <a:rPr lang="en-US" smtClean="0"/>
              <a:t>6/13/2019</a:t>
            </a:fld>
            <a:endParaRPr lang="en-US"/>
          </a:p>
        </p:txBody>
      </p:sp>
      <p:sp>
        <p:nvSpPr>
          <p:cNvPr id="8" name="Footer Placeholder 7"/>
          <p:cNvSpPr>
            <a:spLocks noGrp="1"/>
          </p:cNvSpPr>
          <p:nvPr>
            <p:ph type="ftr" sz="quarter" idx="11"/>
          </p:nvPr>
        </p:nvSpPr>
        <p:spPr>
          <a:xfrm>
            <a:off x="561111" y="6391838"/>
            <a:ext cx="3644282" cy="304801"/>
          </a:xfrm>
        </p:spPr>
        <p:txBody>
          <a:bodyPr/>
          <a:lstStyle/>
          <a:p>
            <a:endParaRPr lang="en-US"/>
          </a:p>
        </p:txBody>
      </p:sp>
      <p:sp>
        <p:nvSpPr>
          <p:cNvPr id="9" name="Slide Number Placeholder 8"/>
          <p:cNvSpPr>
            <a:spLocks noGrp="1"/>
          </p:cNvSpPr>
          <p:nvPr>
            <p:ph type="sldNum" sz="quarter" idx="12"/>
          </p:nvPr>
        </p:nvSpPr>
        <p:spPr/>
        <p:txBody>
          <a:bodyPr/>
          <a:lstStyle/>
          <a:p>
            <a:fld id="{390DEA79-0E2A-4D4C-B5A4-FE9570B40587}" type="slidenum">
              <a:rPr lang="en-US" smtClean="0"/>
              <a:t>‹#›</a:t>
            </a:fld>
            <a:endParaRPr lang="en-US"/>
          </a:p>
        </p:txBody>
      </p:sp>
    </p:spTree>
    <p:extLst>
      <p:ext uri="{BB962C8B-B14F-4D97-AF65-F5344CB8AC3E}">
        <p14:creationId xmlns:p14="http://schemas.microsoft.com/office/powerpoint/2010/main" val="28460622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2482DFE5-46E5-4492-9E6D-C6E3C9416C58}" type="datetimeFigureOut">
              <a:rPr lang="en-US" smtClean="0"/>
              <a:t>6/13/2019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0DEA79-0E2A-4D4C-B5A4-FE9570B40587}" type="slidenum">
              <a:rPr lang="en-US" smtClean="0"/>
              <a:t>‹#›</a:t>
            </a:fld>
            <a:endParaRPr lang="en-US"/>
          </a:p>
        </p:txBody>
      </p:sp>
    </p:spTree>
    <p:extLst>
      <p:ext uri="{BB962C8B-B14F-4D97-AF65-F5344CB8AC3E}">
        <p14:creationId xmlns:p14="http://schemas.microsoft.com/office/powerpoint/2010/main" val="243986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2482DFE5-46E5-4492-9E6D-C6E3C9416C58}" type="datetimeFigureOut">
              <a:rPr lang="en-US" smtClean="0"/>
              <a:t>6/13/2019</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90DEA79-0E2A-4D4C-B5A4-FE9570B40587}" type="slidenum">
              <a:rPr lang="en-US" smtClean="0"/>
              <a:t>‹#›</a:t>
            </a:fld>
            <a:endParaRPr lang="en-US"/>
          </a:p>
        </p:txBody>
      </p:sp>
    </p:spTree>
    <p:extLst>
      <p:ext uri="{BB962C8B-B14F-4D97-AF65-F5344CB8AC3E}">
        <p14:creationId xmlns:p14="http://schemas.microsoft.com/office/powerpoint/2010/main" val="3178832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482DFE5-46E5-4492-9E6D-C6E3C9416C58}" type="datetimeFigureOut">
              <a:rPr lang="en-US" smtClean="0"/>
              <a:t>6/13/2019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0DEA79-0E2A-4D4C-B5A4-FE9570B40587}" type="slidenum">
              <a:rPr lang="en-US" smtClean="0"/>
              <a:t>‹#›</a:t>
            </a:fld>
            <a:endParaRPr lang="en-US"/>
          </a:p>
        </p:txBody>
      </p:sp>
    </p:spTree>
    <p:extLst>
      <p:ext uri="{BB962C8B-B14F-4D97-AF65-F5344CB8AC3E}">
        <p14:creationId xmlns:p14="http://schemas.microsoft.com/office/powerpoint/2010/main" val="2074093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482DFE5-46E5-4492-9E6D-C6E3C9416C58}" type="datetimeFigureOut">
              <a:rPr lang="en-US" smtClean="0"/>
              <a:t>6/13/2019</a:t>
            </a:fld>
            <a:endParaRPr lang="en-US"/>
          </a:p>
        </p:txBody>
      </p:sp>
      <p:sp>
        <p:nvSpPr>
          <p:cNvPr id="5" name="Footer Placeholder 4"/>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90DEA79-0E2A-4D4C-B5A4-FE9570B40587}" type="slidenum">
              <a:rPr lang="en-US" smtClean="0"/>
              <a:t>‹#›</a:t>
            </a:fld>
            <a:endParaRPr lang="en-US"/>
          </a:p>
        </p:txBody>
      </p:sp>
    </p:spTree>
    <p:extLst>
      <p:ext uri="{BB962C8B-B14F-4D97-AF65-F5344CB8AC3E}">
        <p14:creationId xmlns:p14="http://schemas.microsoft.com/office/powerpoint/2010/main" val="3028884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482DFE5-46E5-4492-9E6D-C6E3C9416C58}" type="datetimeFigureOut">
              <a:rPr lang="en-US" smtClean="0"/>
              <a:t>6/13/2019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0DEA79-0E2A-4D4C-B5A4-FE9570B40587}" type="slidenum">
              <a:rPr lang="en-US" smtClean="0"/>
              <a:t>‹#›</a:t>
            </a:fld>
            <a:endParaRPr lang="en-US"/>
          </a:p>
        </p:txBody>
      </p:sp>
    </p:spTree>
    <p:extLst>
      <p:ext uri="{BB962C8B-B14F-4D97-AF65-F5344CB8AC3E}">
        <p14:creationId xmlns:p14="http://schemas.microsoft.com/office/powerpoint/2010/main" val="38004527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482DFE5-46E5-4492-9E6D-C6E3C9416C58}" type="datetimeFigureOut">
              <a:rPr lang="en-US" smtClean="0"/>
              <a:t>6/13/2019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90DEA79-0E2A-4D4C-B5A4-FE9570B40587}" type="slidenum">
              <a:rPr lang="en-US" smtClean="0"/>
              <a:t>‹#›</a:t>
            </a:fld>
            <a:endParaRPr lang="en-US"/>
          </a:p>
        </p:txBody>
      </p:sp>
    </p:spTree>
    <p:extLst>
      <p:ext uri="{BB962C8B-B14F-4D97-AF65-F5344CB8AC3E}">
        <p14:creationId xmlns:p14="http://schemas.microsoft.com/office/powerpoint/2010/main" val="3219878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482DFE5-46E5-4492-9E6D-C6E3C9416C58}" type="datetimeFigureOut">
              <a:rPr lang="en-US" smtClean="0"/>
              <a:t>6/13/2019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90DEA79-0E2A-4D4C-B5A4-FE9570B40587}" type="slidenum">
              <a:rPr lang="en-US" smtClean="0"/>
              <a:t>‹#›</a:t>
            </a:fld>
            <a:endParaRPr lang="en-US"/>
          </a:p>
        </p:txBody>
      </p:sp>
    </p:spTree>
    <p:extLst>
      <p:ext uri="{BB962C8B-B14F-4D97-AF65-F5344CB8AC3E}">
        <p14:creationId xmlns:p14="http://schemas.microsoft.com/office/powerpoint/2010/main" val="2160591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82DFE5-46E5-4492-9E6D-C6E3C9416C58}" type="datetimeFigureOut">
              <a:rPr lang="en-US" smtClean="0"/>
              <a:t>6/13/2019</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390DEA79-0E2A-4D4C-B5A4-FE9570B40587}" type="slidenum">
              <a:rPr lang="en-US" smtClean="0"/>
              <a:t>‹#›</a:t>
            </a:fld>
            <a:endParaRPr lang="en-US"/>
          </a:p>
        </p:txBody>
      </p:sp>
    </p:spTree>
    <p:extLst>
      <p:ext uri="{BB962C8B-B14F-4D97-AF65-F5344CB8AC3E}">
        <p14:creationId xmlns:p14="http://schemas.microsoft.com/office/powerpoint/2010/main" val="1923151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2482DFE5-46E5-4492-9E6D-C6E3C9416C58}" type="datetimeFigureOut">
              <a:rPr lang="en-US" smtClean="0"/>
              <a:t>6/13/2019</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390DEA79-0E2A-4D4C-B5A4-FE9570B40587}" type="slidenum">
              <a:rPr lang="en-US" smtClean="0"/>
              <a:t>‹#›</a:t>
            </a:fld>
            <a:endParaRPr lang="en-US"/>
          </a:p>
        </p:txBody>
      </p:sp>
    </p:spTree>
    <p:extLst>
      <p:ext uri="{BB962C8B-B14F-4D97-AF65-F5344CB8AC3E}">
        <p14:creationId xmlns:p14="http://schemas.microsoft.com/office/powerpoint/2010/main" val="20084032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smtClean="0"/>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2482DFE5-46E5-4492-9E6D-C6E3C9416C58}" type="datetimeFigureOut">
              <a:rPr lang="en-US" smtClean="0"/>
              <a:t>6/13/2019</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390DEA79-0E2A-4D4C-B5A4-FE9570B40587}" type="slidenum">
              <a:rPr lang="en-US" smtClean="0"/>
              <a:t>‹#›</a:t>
            </a:fld>
            <a:endParaRPr lang="en-US"/>
          </a:p>
        </p:txBody>
      </p:sp>
    </p:spTree>
    <p:extLst>
      <p:ext uri="{BB962C8B-B14F-4D97-AF65-F5344CB8AC3E}">
        <p14:creationId xmlns:p14="http://schemas.microsoft.com/office/powerpoint/2010/main" val="3588068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482DFE5-46E5-4492-9E6D-C6E3C9416C58}" type="datetimeFigureOut">
              <a:rPr lang="en-US" smtClean="0"/>
              <a:t>6/13/2019</a:t>
            </a:fld>
            <a:endParaRPr lang="en-U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390DEA79-0E2A-4D4C-B5A4-FE9570B40587}" type="slidenum">
              <a:rPr lang="en-US" smtClean="0"/>
              <a:t>‹#›</a:t>
            </a:fld>
            <a:endParaRPr lang="en-US"/>
          </a:p>
        </p:txBody>
      </p:sp>
    </p:spTree>
    <p:extLst>
      <p:ext uri="{BB962C8B-B14F-4D97-AF65-F5344CB8AC3E}">
        <p14:creationId xmlns:p14="http://schemas.microsoft.com/office/powerpoint/2010/main" val="24007606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hyperlink" Target="https://prettyprintsandpaper.com/2016/09/18/bullet-journal-for-career-planning/"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medium.com/@melodywilding/bullet-journaling-for-beginners-and-impatient-unartistic-people-like-me-6efd7ee97f0e" TargetMode="External"/><Relationship Id="rId2" Type="http://schemas.openxmlformats.org/officeDocument/2006/relationships/hyperlink" Target="https://bulletjournal.com/" TargetMode="External"/><Relationship Id="rId1" Type="http://schemas.openxmlformats.org/officeDocument/2006/relationships/slideLayout" Target="../slideLayouts/slideLayout2.xml"/><Relationship Id="rId6" Type="http://schemas.openxmlformats.org/officeDocument/2006/relationships/hyperlink" Target="https://www.ahaprocess.com/" TargetMode="External"/><Relationship Id="rId5" Type="http://schemas.openxmlformats.org/officeDocument/2006/relationships/hyperlink" Target="https://passionplanner.com/" TargetMode="External"/><Relationship Id="rId4" Type="http://schemas.openxmlformats.org/officeDocument/2006/relationships/hyperlink" Target="https://www.nytimes.com/2019/03/25/smarter-living/why-you-procrastinate-it-has-nothing-to-do-with-self-control.html"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a:t>Planning, productivity, and career </a:t>
            </a:r>
            <a:r>
              <a:rPr lang="en-US" sz="4400" dirty="0" smtClean="0"/>
              <a:t>development</a:t>
            </a:r>
            <a:endParaRPr lang="en-US" dirty="0"/>
          </a:p>
        </p:txBody>
      </p:sp>
      <p:sp>
        <p:nvSpPr>
          <p:cNvPr id="3" name="Subtitle 2"/>
          <p:cNvSpPr>
            <a:spLocks noGrp="1"/>
          </p:cNvSpPr>
          <p:nvPr>
            <p:ph type="subTitle" idx="1"/>
          </p:nvPr>
        </p:nvSpPr>
        <p:spPr/>
        <p:txBody>
          <a:bodyPr>
            <a:normAutofit/>
          </a:bodyPr>
          <a:lstStyle/>
          <a:p>
            <a:r>
              <a:rPr lang="en-US" b="1" cap="none" dirty="0" smtClean="0"/>
              <a:t>Annie </a:t>
            </a:r>
            <a:r>
              <a:rPr lang="en-US" b="1" cap="none" dirty="0"/>
              <a:t>M</a:t>
            </a:r>
            <a:r>
              <a:rPr lang="en-US" b="1" cap="none" dirty="0" smtClean="0"/>
              <a:t>ontemayor, M.A.</a:t>
            </a:r>
          </a:p>
          <a:p>
            <a:r>
              <a:rPr lang="en-US" cap="none" dirty="0" smtClean="0"/>
              <a:t>Career Counselor, </a:t>
            </a:r>
            <a:r>
              <a:rPr lang="en-US" cap="none" dirty="0"/>
              <a:t>C</a:t>
            </a:r>
            <a:r>
              <a:rPr lang="en-US" cap="none" dirty="0" smtClean="0"/>
              <a:t>apella </a:t>
            </a:r>
            <a:r>
              <a:rPr lang="en-US" cap="none" dirty="0"/>
              <a:t>U</a:t>
            </a:r>
            <a:r>
              <a:rPr lang="en-US" cap="none" dirty="0" smtClean="0"/>
              <a:t>niversity | MCDA </a:t>
            </a:r>
            <a:r>
              <a:rPr lang="en-US" cap="none" dirty="0"/>
              <a:t>B</a:t>
            </a:r>
            <a:r>
              <a:rPr lang="en-US" cap="none" dirty="0" smtClean="0"/>
              <a:t>oard </a:t>
            </a:r>
            <a:r>
              <a:rPr lang="en-US" cap="none" dirty="0"/>
              <a:t>M</a:t>
            </a:r>
            <a:r>
              <a:rPr lang="en-US" cap="none" dirty="0" smtClean="0"/>
              <a:t>ember</a:t>
            </a:r>
            <a:endParaRPr lang="en-US" cap="none" dirty="0"/>
          </a:p>
        </p:txBody>
      </p:sp>
    </p:spTree>
    <p:extLst>
      <p:ext uri="{BB962C8B-B14F-4D97-AF65-F5344CB8AC3E}">
        <p14:creationId xmlns:p14="http://schemas.microsoft.com/office/powerpoint/2010/main" val="9620503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Symbols</a:t>
            </a:r>
            <a:endParaRPr lang="en-US" dirty="0"/>
          </a:p>
        </p:txBody>
      </p:sp>
      <p:pic>
        <p:nvPicPr>
          <p:cNvPr id="1028" name="Picture 4" descr="Image result for bullet journal symbo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099337">
            <a:off x="945341" y="2141242"/>
            <a:ext cx="4152003" cy="4152004"/>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idx="1"/>
          </p:nvPr>
        </p:nvSpPr>
        <p:spPr/>
        <p:txBody>
          <a:bodyPr/>
          <a:lstStyle/>
          <a:p>
            <a:endParaRPr lang="en-US" dirty="0"/>
          </a:p>
        </p:txBody>
      </p:sp>
      <p:pic>
        <p:nvPicPr>
          <p:cNvPr id="1029" name="Picture 5" descr="15cb4f4b-7a47-4d74-b7ae-ff5991817d22@Capella"/>
          <p:cNvPicPr>
            <a:picLocks noChangeAspect="1" noChangeArrowheads="1"/>
          </p:cNvPicPr>
          <p:nvPr/>
        </p:nvPicPr>
        <p:blipFill rotWithShape="1">
          <a:blip r:embed="rId3">
            <a:extLst>
              <a:ext uri="{28A0092B-C50C-407E-A947-70E740481C1C}">
                <a14:useLocalDpi xmlns:a14="http://schemas.microsoft.com/office/drawing/2010/main" val="0"/>
              </a:ext>
            </a:extLst>
          </a:blip>
          <a:srcRect l="18430" t="4531" r="12494" b="3768"/>
          <a:stretch/>
        </p:blipFill>
        <p:spPr bwMode="auto">
          <a:xfrm rot="6171053">
            <a:off x="6782176" y="2103322"/>
            <a:ext cx="4210929" cy="4192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82862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2317919" cy="706964"/>
          </a:xfrm>
        </p:spPr>
        <p:txBody>
          <a:bodyPr/>
          <a:lstStyle/>
          <a:p>
            <a:r>
              <a:rPr lang="en-US" dirty="0" smtClean="0"/>
              <a:t>Index</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4164878" y="1034038"/>
            <a:ext cx="6655956" cy="4991967"/>
          </a:xfrm>
        </p:spPr>
      </p:pic>
      <p:sp>
        <p:nvSpPr>
          <p:cNvPr id="5" name="TextBox 4"/>
          <p:cNvSpPr txBox="1"/>
          <p:nvPr/>
        </p:nvSpPr>
        <p:spPr>
          <a:xfrm>
            <a:off x="1015999" y="3556001"/>
            <a:ext cx="3075709" cy="1323439"/>
          </a:xfrm>
          <a:prstGeom prst="rect">
            <a:avLst/>
          </a:prstGeom>
          <a:noFill/>
        </p:spPr>
        <p:txBody>
          <a:bodyPr wrap="square" rtlCol="0">
            <a:spAutoFit/>
          </a:bodyPr>
          <a:lstStyle/>
          <a:p>
            <a:r>
              <a:rPr lang="en-US" sz="4000" dirty="0" smtClean="0"/>
              <a:t>How to find everything!</a:t>
            </a:r>
            <a:endParaRPr lang="en-US" sz="4000" dirty="0"/>
          </a:p>
        </p:txBody>
      </p:sp>
    </p:spTree>
    <p:extLst>
      <p:ext uri="{BB962C8B-B14F-4D97-AF65-F5344CB8AC3E}">
        <p14:creationId xmlns:p14="http://schemas.microsoft.com/office/powerpoint/2010/main" val="37298772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Future/yearly log</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8061" y="1510511"/>
            <a:ext cx="6858000" cy="5143500"/>
          </a:xfrm>
          <a:prstGeom prst="rect">
            <a:avLst/>
          </a:prstGeom>
        </p:spPr>
      </p:pic>
      <p:sp>
        <p:nvSpPr>
          <p:cNvPr id="5" name="TextBox 4"/>
          <p:cNvSpPr txBox="1"/>
          <p:nvPr/>
        </p:nvSpPr>
        <p:spPr>
          <a:xfrm>
            <a:off x="484370" y="2896782"/>
            <a:ext cx="4130159" cy="2554545"/>
          </a:xfrm>
          <a:prstGeom prst="rect">
            <a:avLst/>
          </a:prstGeom>
          <a:noFill/>
        </p:spPr>
        <p:txBody>
          <a:bodyPr wrap="square" rtlCol="0">
            <a:spAutoFit/>
          </a:bodyPr>
          <a:lstStyle/>
          <a:p>
            <a:r>
              <a:rPr lang="en-US" sz="4000" dirty="0" smtClean="0"/>
              <a:t>Keep track of vacations, conferences, weddings, etc.</a:t>
            </a:r>
            <a:endParaRPr lang="en-US" sz="4000" dirty="0"/>
          </a:p>
        </p:txBody>
      </p:sp>
    </p:spTree>
    <p:extLst>
      <p:ext uri="{BB962C8B-B14F-4D97-AF65-F5344CB8AC3E}">
        <p14:creationId xmlns:p14="http://schemas.microsoft.com/office/powerpoint/2010/main" val="33889929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Monthly log</a:t>
            </a:r>
            <a:endParaRPr lang="en-US" dirty="0"/>
          </a:p>
        </p:txBody>
      </p:sp>
      <p:sp>
        <p:nvSpPr>
          <p:cNvPr id="4" name="TextBox 3"/>
          <p:cNvSpPr txBox="1"/>
          <p:nvPr/>
        </p:nvSpPr>
        <p:spPr>
          <a:xfrm>
            <a:off x="516268" y="2375787"/>
            <a:ext cx="4130159" cy="3785652"/>
          </a:xfrm>
          <a:prstGeom prst="rect">
            <a:avLst/>
          </a:prstGeom>
          <a:noFill/>
        </p:spPr>
        <p:txBody>
          <a:bodyPr wrap="square" rtlCol="0">
            <a:spAutoFit/>
          </a:bodyPr>
          <a:lstStyle/>
          <a:p>
            <a:r>
              <a:rPr lang="en-US" sz="4000" dirty="0" smtClean="0"/>
              <a:t>Pulled from your yearly log and later used to fill in weekly/daily log.</a:t>
            </a:r>
            <a:endParaRPr lang="en-US" sz="400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2171" t="9553" r="1240" b="6520"/>
          <a:stretch/>
        </p:blipFill>
        <p:spPr>
          <a:xfrm rot="5400000">
            <a:off x="4751440" y="1721165"/>
            <a:ext cx="5975496" cy="3894145"/>
          </a:xfrm>
          <a:prstGeom prst="rect">
            <a:avLst/>
          </a:prstGeom>
        </p:spPr>
      </p:pic>
    </p:spTree>
    <p:extLst>
      <p:ext uri="{BB962C8B-B14F-4D97-AF65-F5344CB8AC3E}">
        <p14:creationId xmlns:p14="http://schemas.microsoft.com/office/powerpoint/2010/main" val="16274069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Weekly/daily log</a:t>
            </a:r>
            <a:endParaRPr lang="en-US" dirty="0"/>
          </a:p>
        </p:txBody>
      </p:sp>
      <p:sp>
        <p:nvSpPr>
          <p:cNvPr id="4" name="TextBox 3"/>
          <p:cNvSpPr txBox="1"/>
          <p:nvPr/>
        </p:nvSpPr>
        <p:spPr>
          <a:xfrm>
            <a:off x="599558" y="3199155"/>
            <a:ext cx="4130159" cy="1938992"/>
          </a:xfrm>
          <a:prstGeom prst="rect">
            <a:avLst/>
          </a:prstGeom>
          <a:noFill/>
        </p:spPr>
        <p:txBody>
          <a:bodyPr wrap="square" rtlCol="0">
            <a:spAutoFit/>
          </a:bodyPr>
          <a:lstStyle/>
          <a:p>
            <a:r>
              <a:rPr lang="en-US" sz="4000" dirty="0" smtClean="0"/>
              <a:t>What you’ll tackle imminently. </a:t>
            </a:r>
            <a:endParaRPr lang="en-US" sz="4000"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2351" r="1369" b="904"/>
          <a:stretch/>
        </p:blipFill>
        <p:spPr>
          <a:xfrm>
            <a:off x="4729717" y="1680632"/>
            <a:ext cx="6764079" cy="4976039"/>
          </a:xfrm>
          <a:prstGeom prst="rect">
            <a:avLst/>
          </a:prstGeom>
        </p:spPr>
      </p:pic>
    </p:spTree>
    <p:extLst>
      <p:ext uri="{BB962C8B-B14F-4D97-AF65-F5344CB8AC3E}">
        <p14:creationId xmlns:p14="http://schemas.microsoft.com/office/powerpoint/2010/main" val="4068359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Collections</a:t>
            </a:r>
            <a:endParaRPr lang="en-US" dirty="0"/>
          </a:p>
        </p:txBody>
      </p:sp>
      <p:sp>
        <p:nvSpPr>
          <p:cNvPr id="4" name="TextBox 3"/>
          <p:cNvSpPr txBox="1"/>
          <p:nvPr/>
        </p:nvSpPr>
        <p:spPr>
          <a:xfrm>
            <a:off x="695250" y="3305481"/>
            <a:ext cx="4130159" cy="1938992"/>
          </a:xfrm>
          <a:prstGeom prst="rect">
            <a:avLst/>
          </a:prstGeom>
          <a:noFill/>
        </p:spPr>
        <p:txBody>
          <a:bodyPr wrap="square" rtlCol="0">
            <a:spAutoFit/>
          </a:bodyPr>
          <a:lstStyle/>
          <a:p>
            <a:r>
              <a:rPr lang="en-US" sz="4000" dirty="0" smtClean="0"/>
              <a:t>Anything you’d like to keep track of</a:t>
            </a:r>
            <a:endParaRPr lang="en-US" sz="4000" dirty="0"/>
          </a:p>
        </p:txBody>
      </p:sp>
      <p:sp>
        <p:nvSpPr>
          <p:cNvPr id="5" name="TextBox 4"/>
          <p:cNvSpPr txBox="1"/>
          <p:nvPr/>
        </p:nvSpPr>
        <p:spPr>
          <a:xfrm>
            <a:off x="6879266" y="2586333"/>
            <a:ext cx="4605668" cy="3785652"/>
          </a:xfrm>
          <a:prstGeom prst="rect">
            <a:avLst/>
          </a:prstGeom>
          <a:noFill/>
        </p:spPr>
        <p:txBody>
          <a:bodyPr wrap="square" rtlCol="0">
            <a:spAutoFit/>
          </a:bodyPr>
          <a:lstStyle/>
          <a:p>
            <a:r>
              <a:rPr lang="en-US" sz="4000" dirty="0" smtClean="0"/>
              <a:t>These pages are scattered throughout your </a:t>
            </a:r>
            <a:r>
              <a:rPr lang="en-US" sz="4000" dirty="0" err="1" smtClean="0"/>
              <a:t>BuJo</a:t>
            </a:r>
            <a:r>
              <a:rPr lang="en-US" sz="4000" dirty="0" smtClean="0"/>
              <a:t> and you can find them via the index</a:t>
            </a:r>
            <a:endParaRPr lang="en-US" sz="4000" dirty="0"/>
          </a:p>
        </p:txBody>
      </p:sp>
      <p:sp>
        <p:nvSpPr>
          <p:cNvPr id="6" name="Right Arrow 5"/>
          <p:cNvSpPr/>
          <p:nvPr/>
        </p:nvSpPr>
        <p:spPr>
          <a:xfrm>
            <a:off x="4995530" y="3700130"/>
            <a:ext cx="1309578" cy="13397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03538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Collections</a:t>
            </a:r>
            <a:endParaRPr lang="en-US" dirty="0"/>
          </a:p>
        </p:txBody>
      </p:sp>
      <p:sp>
        <p:nvSpPr>
          <p:cNvPr id="5" name="TextBox 4"/>
          <p:cNvSpPr txBox="1"/>
          <p:nvPr/>
        </p:nvSpPr>
        <p:spPr>
          <a:xfrm>
            <a:off x="507407" y="3224287"/>
            <a:ext cx="5234173" cy="2554545"/>
          </a:xfrm>
          <a:prstGeom prst="rect">
            <a:avLst/>
          </a:prstGeom>
          <a:noFill/>
        </p:spPr>
        <p:txBody>
          <a:bodyPr wrap="square" rtlCol="0">
            <a:spAutoFit/>
          </a:bodyPr>
          <a:lstStyle/>
          <a:p>
            <a:r>
              <a:rPr lang="en-US" sz="4000" dirty="0" smtClean="0"/>
              <a:t>Meeting notes (later reviewed to develop new tasks/appointments)</a:t>
            </a:r>
            <a:endParaRPr lang="en-US" sz="4000" dirty="0"/>
          </a:p>
        </p:txBody>
      </p:sp>
      <p:pic>
        <p:nvPicPr>
          <p:cNvPr id="3074" name="Picture 2" descr="ded9739e-e243-408f-83ef-da8623aa29bb@Capella"/>
          <p:cNvPicPr>
            <a:picLocks noChangeAspect="1" noChangeArrowheads="1"/>
          </p:cNvPicPr>
          <p:nvPr/>
        </p:nvPicPr>
        <p:blipFill rotWithShape="1">
          <a:blip r:embed="rId2">
            <a:extLst>
              <a:ext uri="{28A0092B-C50C-407E-A947-70E740481C1C}">
                <a14:useLocalDpi xmlns:a14="http://schemas.microsoft.com/office/drawing/2010/main" val="0"/>
              </a:ext>
            </a:extLst>
          </a:blip>
          <a:srcRect l="5445" t="8632" b="4856"/>
          <a:stretch/>
        </p:blipFill>
        <p:spPr bwMode="auto">
          <a:xfrm rot="5400000">
            <a:off x="5706349" y="1848872"/>
            <a:ext cx="5578127" cy="3827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93357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Collections</a:t>
            </a:r>
            <a:endParaRPr lang="en-US" dirty="0"/>
          </a:p>
        </p:txBody>
      </p:sp>
      <p:pic>
        <p:nvPicPr>
          <p:cNvPr id="4098" name="Picture 2" descr="43e3f815-06f0-405f-b2f6-bdb1d70550ad@Capella"/>
          <p:cNvPicPr>
            <a:picLocks noChangeAspect="1" noChangeArrowheads="1"/>
          </p:cNvPicPr>
          <p:nvPr/>
        </p:nvPicPr>
        <p:blipFill rotWithShape="1">
          <a:blip r:embed="rId2">
            <a:extLst>
              <a:ext uri="{28A0092B-C50C-407E-A947-70E740481C1C}">
                <a14:useLocalDpi xmlns:a14="http://schemas.microsoft.com/office/drawing/2010/main" val="0"/>
              </a:ext>
            </a:extLst>
          </a:blip>
          <a:srcRect l="3198" t="6073" b="8113"/>
          <a:stretch/>
        </p:blipFill>
        <p:spPr bwMode="auto">
          <a:xfrm rot="5400000">
            <a:off x="4929697" y="1701583"/>
            <a:ext cx="5901070" cy="3923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573139" y="3485509"/>
            <a:ext cx="4857750" cy="1323439"/>
          </a:xfrm>
          <a:prstGeom prst="rect">
            <a:avLst/>
          </a:prstGeom>
          <a:noFill/>
        </p:spPr>
        <p:txBody>
          <a:bodyPr wrap="square" rtlCol="0">
            <a:spAutoFit/>
          </a:bodyPr>
          <a:lstStyle/>
          <a:p>
            <a:r>
              <a:rPr lang="en-US" sz="4000" dirty="0" smtClean="0"/>
              <a:t>Long-term projects or goals</a:t>
            </a:r>
            <a:endParaRPr lang="en-US" sz="4000" dirty="0"/>
          </a:p>
        </p:txBody>
      </p:sp>
    </p:spTree>
    <p:extLst>
      <p:ext uri="{BB962C8B-B14F-4D97-AF65-F5344CB8AC3E}">
        <p14:creationId xmlns:p14="http://schemas.microsoft.com/office/powerpoint/2010/main" val="39318267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Collections</a:t>
            </a:r>
            <a:endParaRPr lang="en-US" dirty="0"/>
          </a:p>
        </p:txBody>
      </p:sp>
      <p:sp>
        <p:nvSpPr>
          <p:cNvPr id="5" name="TextBox 4"/>
          <p:cNvSpPr txBox="1"/>
          <p:nvPr/>
        </p:nvSpPr>
        <p:spPr>
          <a:xfrm>
            <a:off x="408172" y="3075431"/>
            <a:ext cx="4130159" cy="2554545"/>
          </a:xfrm>
          <a:prstGeom prst="rect">
            <a:avLst/>
          </a:prstGeom>
          <a:noFill/>
        </p:spPr>
        <p:txBody>
          <a:bodyPr wrap="square" rtlCol="0">
            <a:spAutoFit/>
          </a:bodyPr>
          <a:lstStyle/>
          <a:p>
            <a:r>
              <a:rPr lang="en-US" sz="4000" dirty="0" smtClean="0"/>
              <a:t>Trackers for exercise, nutrition, or anything else</a:t>
            </a:r>
            <a:endParaRPr lang="en-US" sz="4000"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2765"/>
          <a:stretch/>
        </p:blipFill>
        <p:spPr>
          <a:xfrm>
            <a:off x="4538331" y="1477926"/>
            <a:ext cx="6858000" cy="5001290"/>
          </a:xfrm>
          <a:prstGeom prst="rect">
            <a:avLst/>
          </a:prstGeom>
        </p:spPr>
      </p:pic>
    </p:spTree>
    <p:extLst>
      <p:ext uri="{BB962C8B-B14F-4D97-AF65-F5344CB8AC3E}">
        <p14:creationId xmlns:p14="http://schemas.microsoft.com/office/powerpoint/2010/main" val="20870148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Collections</a:t>
            </a:r>
            <a:endParaRPr lang="en-US" dirty="0"/>
          </a:p>
        </p:txBody>
      </p:sp>
      <p:sp>
        <p:nvSpPr>
          <p:cNvPr id="5" name="TextBox 4"/>
          <p:cNvSpPr txBox="1"/>
          <p:nvPr/>
        </p:nvSpPr>
        <p:spPr>
          <a:xfrm>
            <a:off x="751957" y="3299820"/>
            <a:ext cx="4130159" cy="1938992"/>
          </a:xfrm>
          <a:prstGeom prst="rect">
            <a:avLst/>
          </a:prstGeom>
          <a:noFill/>
        </p:spPr>
        <p:txBody>
          <a:bodyPr wrap="square" rtlCol="0">
            <a:spAutoFit/>
          </a:bodyPr>
          <a:lstStyle/>
          <a:p>
            <a:r>
              <a:rPr lang="en-US" sz="4000" dirty="0" smtClean="0"/>
              <a:t>Books you’ve read or want to read</a:t>
            </a:r>
            <a:endParaRPr lang="en-US" sz="4000"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9458" t="6245" b="10860"/>
          <a:stretch/>
        </p:blipFill>
        <p:spPr>
          <a:xfrm rot="5400000">
            <a:off x="5236535" y="1621465"/>
            <a:ext cx="6209414" cy="4263656"/>
          </a:xfrm>
          <a:prstGeom prst="rect">
            <a:avLst/>
          </a:prstGeom>
        </p:spPr>
      </p:pic>
    </p:spTree>
    <p:extLst>
      <p:ext uri="{BB962C8B-B14F-4D97-AF65-F5344CB8AC3E}">
        <p14:creationId xmlns:p14="http://schemas.microsoft.com/office/powerpoint/2010/main" val="11420514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objectives	</a:t>
            </a:r>
            <a:endParaRPr lang="en-US" dirty="0"/>
          </a:p>
        </p:txBody>
      </p:sp>
      <p:sp>
        <p:nvSpPr>
          <p:cNvPr id="4" name="Content Placeholder 3"/>
          <p:cNvSpPr>
            <a:spLocks noGrp="1"/>
          </p:cNvSpPr>
          <p:nvPr>
            <p:ph idx="1"/>
          </p:nvPr>
        </p:nvSpPr>
        <p:spPr/>
        <p:txBody>
          <a:bodyPr/>
          <a:lstStyle/>
          <a:p>
            <a:r>
              <a:rPr lang="en-US" sz="2400" dirty="0"/>
              <a:t>By the end of tonight, you’ll know:</a:t>
            </a:r>
          </a:p>
          <a:p>
            <a:pPr lvl="1"/>
            <a:r>
              <a:rPr lang="en-US" sz="2000" dirty="0"/>
              <a:t>How to create and implement a bullet journal</a:t>
            </a:r>
          </a:p>
          <a:p>
            <a:pPr lvl="1"/>
            <a:r>
              <a:rPr lang="en-US" sz="2000" dirty="0"/>
              <a:t>Why thoughtful and effective planning is an integral part of career development (both for ourselves and our clients)</a:t>
            </a:r>
          </a:p>
          <a:p>
            <a:pPr lvl="1"/>
            <a:r>
              <a:rPr lang="en-US" sz="2000" dirty="0"/>
              <a:t>How we can better support our under-resourced clients in their challenges with planning, scheduling, and prioritization</a:t>
            </a:r>
          </a:p>
          <a:p>
            <a:endParaRPr lang="en-US" dirty="0"/>
          </a:p>
        </p:txBody>
      </p:sp>
    </p:spTree>
    <p:extLst>
      <p:ext uri="{BB962C8B-B14F-4D97-AF65-F5344CB8AC3E}">
        <p14:creationId xmlns:p14="http://schemas.microsoft.com/office/powerpoint/2010/main" val="7379019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Collections</a:t>
            </a:r>
            <a:endParaRPr lang="en-US" dirty="0"/>
          </a:p>
        </p:txBody>
      </p:sp>
      <p:sp>
        <p:nvSpPr>
          <p:cNvPr id="5" name="TextBox 4"/>
          <p:cNvSpPr txBox="1"/>
          <p:nvPr/>
        </p:nvSpPr>
        <p:spPr>
          <a:xfrm>
            <a:off x="751957" y="3299820"/>
            <a:ext cx="4130159" cy="1323439"/>
          </a:xfrm>
          <a:prstGeom prst="rect">
            <a:avLst/>
          </a:prstGeom>
          <a:noFill/>
        </p:spPr>
        <p:txBody>
          <a:bodyPr wrap="square" rtlCol="0">
            <a:spAutoFit/>
          </a:bodyPr>
          <a:lstStyle/>
          <a:p>
            <a:r>
              <a:rPr lang="en-US" sz="4000" dirty="0" smtClean="0"/>
              <a:t>Travel plans or gift ideas</a:t>
            </a:r>
            <a:endParaRPr lang="en-US" sz="40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82116" y="1431409"/>
            <a:ext cx="6858000" cy="5143500"/>
          </a:xfrm>
          <a:prstGeom prst="rect">
            <a:avLst/>
          </a:prstGeom>
        </p:spPr>
      </p:pic>
    </p:spTree>
    <p:extLst>
      <p:ext uri="{BB962C8B-B14F-4D97-AF65-F5344CB8AC3E}">
        <p14:creationId xmlns:p14="http://schemas.microsoft.com/office/powerpoint/2010/main" val="24119112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Pros of Bullet Journals</a:t>
            </a:r>
            <a:endParaRPr lang="en-US" dirty="0"/>
          </a:p>
        </p:txBody>
      </p:sp>
      <p:sp>
        <p:nvSpPr>
          <p:cNvPr id="3" name="Content Placeholder 2"/>
          <p:cNvSpPr>
            <a:spLocks noGrp="1"/>
          </p:cNvSpPr>
          <p:nvPr>
            <p:ph idx="1"/>
          </p:nvPr>
        </p:nvSpPr>
        <p:spPr>
          <a:xfrm>
            <a:off x="1154954" y="2603500"/>
            <a:ext cx="6538039" cy="3416300"/>
          </a:xfrm>
        </p:spPr>
        <p:txBody>
          <a:bodyPr>
            <a:normAutofit/>
          </a:bodyPr>
          <a:lstStyle/>
          <a:p>
            <a:r>
              <a:rPr lang="en-US" sz="2400" dirty="0"/>
              <a:t>Cheap</a:t>
            </a:r>
            <a:r>
              <a:rPr lang="en-US" sz="2400" dirty="0" smtClean="0"/>
              <a:t>!</a:t>
            </a:r>
          </a:p>
          <a:p>
            <a:r>
              <a:rPr lang="en-US" sz="2400" dirty="0" smtClean="0"/>
              <a:t>You get complete control over what’s included, how it’s set up, and how you use it. It can continually grow and change based on your needs.</a:t>
            </a:r>
          </a:p>
          <a:p>
            <a:r>
              <a:rPr lang="en-US" sz="2400" dirty="0" smtClean="0"/>
              <a:t>Reduce stress: A portable notebook so you always have it with you when an idea or to-do crosses your mind.</a:t>
            </a:r>
            <a:endParaRPr lang="en-US" sz="2400" dirty="0"/>
          </a:p>
        </p:txBody>
      </p:sp>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0945" y="2839656"/>
            <a:ext cx="3333750" cy="2505075"/>
          </a:xfrm>
          <a:prstGeom prst="rect">
            <a:avLst/>
          </a:prstGeom>
        </p:spPr>
      </p:pic>
    </p:spTree>
    <p:extLst>
      <p:ext uri="{BB962C8B-B14F-4D97-AF65-F5344CB8AC3E}">
        <p14:creationId xmlns:p14="http://schemas.microsoft.com/office/powerpoint/2010/main" val="25815247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 of Bullet Journals</a:t>
            </a:r>
            <a:endParaRPr lang="en-US" dirty="0"/>
          </a:p>
        </p:txBody>
      </p:sp>
      <p:sp>
        <p:nvSpPr>
          <p:cNvPr id="3" name="Content Placeholder 2"/>
          <p:cNvSpPr>
            <a:spLocks noGrp="1"/>
          </p:cNvSpPr>
          <p:nvPr>
            <p:ph idx="1"/>
          </p:nvPr>
        </p:nvSpPr>
        <p:spPr/>
        <p:txBody>
          <a:bodyPr>
            <a:normAutofit/>
          </a:bodyPr>
          <a:lstStyle/>
          <a:p>
            <a:r>
              <a:rPr lang="en-US" sz="2400" dirty="0" smtClean="0"/>
              <a:t>Pressure of perfection. “I’m not artistic enough!”</a:t>
            </a:r>
          </a:p>
          <a:p>
            <a:r>
              <a:rPr lang="en-US" sz="2400" dirty="0" smtClean="0"/>
              <a:t>Can seem time-consuming, particularly when starting out.</a:t>
            </a:r>
            <a:endParaRPr lang="en-US" sz="2400" dirty="0"/>
          </a:p>
        </p:txBody>
      </p:sp>
    </p:spTree>
    <p:extLst>
      <p:ext uri="{BB962C8B-B14F-4D97-AF65-F5344CB8AC3E}">
        <p14:creationId xmlns:p14="http://schemas.microsoft.com/office/powerpoint/2010/main" val="11491848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so far?</a:t>
            </a:r>
            <a:endParaRPr lang="en-US" dirty="0"/>
          </a:p>
        </p:txBody>
      </p:sp>
      <p:sp>
        <p:nvSpPr>
          <p:cNvPr id="3" name="Content Placeholder 2"/>
          <p:cNvSpPr>
            <a:spLocks noGrp="1"/>
          </p:cNvSpPr>
          <p:nvPr>
            <p:ph idx="1"/>
          </p:nvPr>
        </p:nvSpPr>
        <p:spPr/>
        <p:txBody>
          <a:bodyPr>
            <a:normAutofit/>
          </a:bodyPr>
          <a:lstStyle/>
          <a:p>
            <a:r>
              <a:rPr lang="en-US" sz="3600" dirty="0" smtClean="0"/>
              <a:t>Next…</a:t>
            </a:r>
          </a:p>
          <a:p>
            <a:pPr lvl="1"/>
            <a:r>
              <a:rPr lang="en-US" sz="3200" dirty="0" smtClean="0"/>
              <a:t>How do we use this with clients?</a:t>
            </a:r>
            <a:endParaRPr lang="en-US" sz="3200" dirty="0"/>
          </a:p>
        </p:txBody>
      </p:sp>
    </p:spTree>
    <p:extLst>
      <p:ext uri="{BB962C8B-B14F-4D97-AF65-F5344CB8AC3E}">
        <p14:creationId xmlns:p14="http://schemas.microsoft.com/office/powerpoint/2010/main" val="32384955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Drilling down: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5814628"/>
              </p:ext>
            </p:extLst>
          </p:nvPr>
        </p:nvGraphicFramePr>
        <p:xfrm>
          <a:off x="1727202" y="2381059"/>
          <a:ext cx="8824913" cy="3416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1808214" y="5765418"/>
            <a:ext cx="8825659" cy="923330"/>
          </a:xfrm>
          <a:prstGeom prst="rect">
            <a:avLst/>
          </a:prstGeom>
          <a:noFill/>
        </p:spPr>
        <p:txBody>
          <a:bodyPr wrap="square" rtlCol="0">
            <a:spAutoFit/>
          </a:bodyPr>
          <a:lstStyle/>
          <a:p>
            <a:endParaRPr lang="en-US" dirty="0"/>
          </a:p>
          <a:p>
            <a:r>
              <a:rPr lang="en-US" sz="1200" dirty="0" smtClean="0"/>
              <a:t>Becker</a:t>
            </a:r>
            <a:r>
              <a:rPr lang="en-US" sz="1200" dirty="0"/>
              <a:t>, K., </a:t>
            </a:r>
            <a:r>
              <a:rPr lang="en-US" sz="1200" dirty="0" err="1"/>
              <a:t>Krodel</a:t>
            </a:r>
            <a:r>
              <a:rPr lang="en-US" sz="1200" dirty="0"/>
              <a:t>, K., &amp; Tucker, B. (2009). Understanding and engaging under-resourced college students </a:t>
            </a:r>
            <a:r>
              <a:rPr lang="en-US" sz="1200" dirty="0" smtClean="0"/>
              <a:t>: A </a:t>
            </a:r>
            <a:r>
              <a:rPr lang="en-US" sz="1200" dirty="0"/>
              <a:t>fresh look at economic class and its influence on teaching and learning in higher </a:t>
            </a:r>
            <a:r>
              <a:rPr lang="en-US" sz="1200" dirty="0" smtClean="0"/>
              <a:t>education. </a:t>
            </a:r>
            <a:r>
              <a:rPr lang="en-US" sz="1200" dirty="0"/>
              <a:t>Highland, TX: </a:t>
            </a:r>
            <a:r>
              <a:rPr lang="en-US" sz="1200" dirty="0" smtClean="0"/>
              <a:t>Aha</a:t>
            </a:r>
            <a:r>
              <a:rPr lang="en-US" sz="1200" dirty="0"/>
              <a:t>! Process, Inc.</a:t>
            </a:r>
          </a:p>
        </p:txBody>
      </p:sp>
    </p:spTree>
    <p:extLst>
      <p:ext uri="{BB962C8B-B14F-4D97-AF65-F5344CB8AC3E}">
        <p14:creationId xmlns:p14="http://schemas.microsoft.com/office/powerpoint/2010/main" val="8548612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sheets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88746437"/>
              </p:ext>
            </p:extLst>
          </p:nvPr>
        </p:nvGraphicFramePr>
        <p:xfrm>
          <a:off x="1679956" y="2991612"/>
          <a:ext cx="8824914" cy="2219960"/>
        </p:xfrm>
        <a:graphic>
          <a:graphicData uri="http://schemas.openxmlformats.org/drawingml/2006/table">
            <a:tbl>
              <a:tblPr firstRow="1" bandRow="1">
                <a:tableStyleId>{5C22544A-7EE6-4342-B048-85BDC9FD1C3A}</a:tableStyleId>
              </a:tblPr>
              <a:tblGrid>
                <a:gridCol w="4412457">
                  <a:extLst>
                    <a:ext uri="{9D8B030D-6E8A-4147-A177-3AD203B41FA5}">
                      <a16:colId xmlns:a16="http://schemas.microsoft.com/office/drawing/2014/main" val="3302465829"/>
                    </a:ext>
                  </a:extLst>
                </a:gridCol>
                <a:gridCol w="4412457">
                  <a:extLst>
                    <a:ext uri="{9D8B030D-6E8A-4147-A177-3AD203B41FA5}">
                      <a16:colId xmlns:a16="http://schemas.microsoft.com/office/drawing/2014/main" val="3801090770"/>
                    </a:ext>
                  </a:extLst>
                </a:gridCol>
              </a:tblGrid>
              <a:tr h="0">
                <a:tc>
                  <a:txBody>
                    <a:bodyPr/>
                    <a:lstStyle/>
                    <a:p>
                      <a:r>
                        <a:rPr lang="en-US" dirty="0" smtClean="0"/>
                        <a:t>Steps</a:t>
                      </a:r>
                      <a:endParaRPr lang="en-US" dirty="0"/>
                    </a:p>
                  </a:txBody>
                  <a:tcPr/>
                </a:tc>
                <a:tc>
                  <a:txBody>
                    <a:bodyPr/>
                    <a:lstStyle/>
                    <a:p>
                      <a:r>
                        <a:rPr lang="en-US" dirty="0" smtClean="0"/>
                        <a:t>Amount</a:t>
                      </a:r>
                      <a:r>
                        <a:rPr lang="en-US" baseline="0" dirty="0" smtClean="0"/>
                        <a:t> of time required</a:t>
                      </a:r>
                      <a:endParaRPr lang="en-US" dirty="0"/>
                    </a:p>
                  </a:txBody>
                  <a:tcPr/>
                </a:tc>
                <a:extLst>
                  <a:ext uri="{0D108BD9-81ED-4DB2-BD59-A6C34878D82A}">
                    <a16:rowId xmlns:a16="http://schemas.microsoft.com/office/drawing/2014/main" val="1615133767"/>
                  </a:ext>
                </a:extLst>
              </a:tr>
              <a:tr h="370840">
                <a:tc>
                  <a:txBody>
                    <a:bodyPr/>
                    <a:lstStyle/>
                    <a:p>
                      <a:r>
                        <a:rPr lang="en-US" b="1" dirty="0" smtClean="0"/>
                        <a:t>1</a:t>
                      </a:r>
                      <a:r>
                        <a:rPr lang="en-US" dirty="0" smtClean="0"/>
                        <a:t> Choose research topic</a:t>
                      </a:r>
                      <a:endParaRPr lang="en-US" dirty="0"/>
                    </a:p>
                  </a:txBody>
                  <a:tcPr/>
                </a:tc>
                <a:tc>
                  <a:txBody>
                    <a:bodyPr/>
                    <a:lstStyle/>
                    <a:p>
                      <a:r>
                        <a:rPr lang="en-US" dirty="0" smtClean="0"/>
                        <a:t>1 hour</a:t>
                      </a:r>
                      <a:endParaRPr lang="en-US" dirty="0"/>
                    </a:p>
                  </a:txBody>
                  <a:tcPr/>
                </a:tc>
                <a:extLst>
                  <a:ext uri="{0D108BD9-81ED-4DB2-BD59-A6C34878D82A}">
                    <a16:rowId xmlns:a16="http://schemas.microsoft.com/office/drawing/2014/main" val="3423978821"/>
                  </a:ext>
                </a:extLst>
              </a:tr>
              <a:tr h="370840">
                <a:tc>
                  <a:txBody>
                    <a:bodyPr/>
                    <a:lstStyle/>
                    <a:p>
                      <a:r>
                        <a:rPr lang="en-US" b="1" dirty="0" smtClean="0"/>
                        <a:t>2</a:t>
                      </a:r>
                      <a:r>
                        <a:rPr lang="en-US" dirty="0" smtClean="0"/>
                        <a:t> Collect 5 research articles</a:t>
                      </a:r>
                      <a:endParaRPr lang="en-US" dirty="0"/>
                    </a:p>
                  </a:txBody>
                  <a:tcPr/>
                </a:tc>
                <a:tc>
                  <a:txBody>
                    <a:bodyPr/>
                    <a:lstStyle/>
                    <a:p>
                      <a:r>
                        <a:rPr lang="en-US" dirty="0" smtClean="0"/>
                        <a:t>2</a:t>
                      </a:r>
                      <a:r>
                        <a:rPr lang="en-US" baseline="0" dirty="0" smtClean="0"/>
                        <a:t> hours</a:t>
                      </a:r>
                      <a:endParaRPr lang="en-US" dirty="0"/>
                    </a:p>
                  </a:txBody>
                  <a:tcPr/>
                </a:tc>
                <a:extLst>
                  <a:ext uri="{0D108BD9-81ED-4DB2-BD59-A6C34878D82A}">
                    <a16:rowId xmlns:a16="http://schemas.microsoft.com/office/drawing/2014/main" val="4012392433"/>
                  </a:ext>
                </a:extLst>
              </a:tr>
              <a:tr h="370840">
                <a:tc>
                  <a:txBody>
                    <a:bodyPr/>
                    <a:lstStyle/>
                    <a:p>
                      <a:r>
                        <a:rPr lang="en-US" b="1" dirty="0" smtClean="0"/>
                        <a:t>3 </a:t>
                      </a:r>
                      <a:r>
                        <a:rPr lang="en-US" b="0" dirty="0" smtClean="0"/>
                        <a:t>Outline paper</a:t>
                      </a:r>
                      <a:endParaRPr lang="en-US" b="0" dirty="0"/>
                    </a:p>
                  </a:txBody>
                  <a:tcPr/>
                </a:tc>
                <a:tc>
                  <a:txBody>
                    <a:bodyPr/>
                    <a:lstStyle/>
                    <a:p>
                      <a:r>
                        <a:rPr lang="en-US" dirty="0" smtClean="0"/>
                        <a:t>1 hour</a:t>
                      </a:r>
                      <a:endParaRPr lang="en-US" dirty="0"/>
                    </a:p>
                  </a:txBody>
                  <a:tcPr/>
                </a:tc>
                <a:extLst>
                  <a:ext uri="{0D108BD9-81ED-4DB2-BD59-A6C34878D82A}">
                    <a16:rowId xmlns:a16="http://schemas.microsoft.com/office/drawing/2014/main" val="2548073206"/>
                  </a:ext>
                </a:extLst>
              </a:tr>
              <a:tr h="370840">
                <a:tc>
                  <a:txBody>
                    <a:bodyPr/>
                    <a:lstStyle/>
                    <a:p>
                      <a:r>
                        <a:rPr lang="en-US" b="1" dirty="0" smtClean="0"/>
                        <a:t>4 </a:t>
                      </a:r>
                      <a:r>
                        <a:rPr lang="en-US" b="0" dirty="0" smtClean="0"/>
                        <a:t>Write introduction</a:t>
                      </a:r>
                      <a:endParaRPr lang="en-US" b="0" dirty="0"/>
                    </a:p>
                  </a:txBody>
                  <a:tcPr/>
                </a:tc>
                <a:tc>
                  <a:txBody>
                    <a:bodyPr/>
                    <a:lstStyle/>
                    <a:p>
                      <a:r>
                        <a:rPr lang="en-US" dirty="0" smtClean="0"/>
                        <a:t>30 minutes</a:t>
                      </a:r>
                      <a:endParaRPr lang="en-US" dirty="0"/>
                    </a:p>
                  </a:txBody>
                  <a:tcPr/>
                </a:tc>
                <a:extLst>
                  <a:ext uri="{0D108BD9-81ED-4DB2-BD59-A6C34878D82A}">
                    <a16:rowId xmlns:a16="http://schemas.microsoft.com/office/drawing/2014/main" val="2533328425"/>
                  </a:ext>
                </a:extLst>
              </a:tr>
              <a:tr h="370840">
                <a:tc>
                  <a:txBody>
                    <a:bodyPr/>
                    <a:lstStyle/>
                    <a:p>
                      <a:r>
                        <a:rPr lang="en-US" b="1" dirty="0" smtClean="0"/>
                        <a:t>5 …</a:t>
                      </a:r>
                      <a:endParaRPr lang="en-US" b="1" dirty="0"/>
                    </a:p>
                  </a:txBody>
                  <a:tcPr/>
                </a:tc>
                <a:tc>
                  <a:txBody>
                    <a:bodyPr/>
                    <a:lstStyle/>
                    <a:p>
                      <a:endParaRPr lang="en-US" dirty="0"/>
                    </a:p>
                  </a:txBody>
                  <a:tcPr/>
                </a:tc>
                <a:extLst>
                  <a:ext uri="{0D108BD9-81ED-4DB2-BD59-A6C34878D82A}">
                    <a16:rowId xmlns:a16="http://schemas.microsoft.com/office/drawing/2014/main" val="1967078935"/>
                  </a:ext>
                </a:extLst>
              </a:tr>
            </a:tbl>
          </a:graphicData>
        </a:graphic>
      </p:graphicFrame>
      <p:sp>
        <p:nvSpPr>
          <p:cNvPr id="5" name="TextBox 4"/>
          <p:cNvSpPr txBox="1"/>
          <p:nvPr/>
        </p:nvSpPr>
        <p:spPr>
          <a:xfrm>
            <a:off x="1788938" y="5211572"/>
            <a:ext cx="8825659" cy="923330"/>
          </a:xfrm>
          <a:prstGeom prst="rect">
            <a:avLst/>
          </a:prstGeom>
          <a:noFill/>
        </p:spPr>
        <p:txBody>
          <a:bodyPr wrap="square" rtlCol="0">
            <a:spAutoFit/>
          </a:bodyPr>
          <a:lstStyle/>
          <a:p>
            <a:endParaRPr lang="en-US" dirty="0"/>
          </a:p>
          <a:p>
            <a:r>
              <a:rPr lang="en-US" sz="1200" dirty="0" smtClean="0"/>
              <a:t>Becker</a:t>
            </a:r>
            <a:r>
              <a:rPr lang="en-US" sz="1200" dirty="0"/>
              <a:t>, K., </a:t>
            </a:r>
            <a:r>
              <a:rPr lang="en-US" sz="1200" dirty="0" err="1"/>
              <a:t>Krodel</a:t>
            </a:r>
            <a:r>
              <a:rPr lang="en-US" sz="1200" dirty="0"/>
              <a:t>, K., &amp; Tucker, B. (2009). Understanding and engaging under-resourced college </a:t>
            </a:r>
            <a:r>
              <a:rPr lang="en-US" sz="1200" dirty="0" smtClean="0"/>
              <a:t>students: A </a:t>
            </a:r>
            <a:r>
              <a:rPr lang="en-US" sz="1200" dirty="0"/>
              <a:t>fresh look at economic class and its influence on teaching and learning in higher </a:t>
            </a:r>
            <a:r>
              <a:rPr lang="en-US" sz="1200" dirty="0" smtClean="0"/>
              <a:t>education. </a:t>
            </a:r>
            <a:r>
              <a:rPr lang="en-US" sz="1200" dirty="0"/>
              <a:t>Highland, TX: </a:t>
            </a:r>
            <a:r>
              <a:rPr lang="en-US" sz="1200" dirty="0" smtClean="0"/>
              <a:t>Aha</a:t>
            </a:r>
            <a:r>
              <a:rPr lang="en-US" sz="1200" dirty="0"/>
              <a:t>! Process, Inc.</a:t>
            </a:r>
          </a:p>
        </p:txBody>
      </p:sp>
    </p:spTree>
    <p:extLst>
      <p:ext uri="{BB962C8B-B14F-4D97-AF65-F5344CB8AC3E}">
        <p14:creationId xmlns:p14="http://schemas.microsoft.com/office/powerpoint/2010/main" val="1572979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a:t>
            </a:r>
            <a:endParaRPr lang="en-US" dirty="0"/>
          </a:p>
        </p:txBody>
      </p:sp>
      <p:sp>
        <p:nvSpPr>
          <p:cNvPr id="3" name="Content Placeholder 2"/>
          <p:cNvSpPr>
            <a:spLocks noGrp="1"/>
          </p:cNvSpPr>
          <p:nvPr>
            <p:ph idx="1"/>
          </p:nvPr>
        </p:nvSpPr>
        <p:spPr/>
        <p:txBody>
          <a:bodyPr/>
          <a:lstStyle/>
          <a:p>
            <a:endParaRPr lang="en-US"/>
          </a:p>
        </p:txBody>
      </p:sp>
      <p:pic>
        <p:nvPicPr>
          <p:cNvPr id="1026" name="Picture 2" descr="50f7d44b-0c4d-4bf8-84c7-2e98ea049427@Capella"/>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47678" t="4144" r="8777"/>
          <a:stretch/>
        </p:blipFill>
        <p:spPr bwMode="auto">
          <a:xfrm rot="5400000">
            <a:off x="3919388" y="401488"/>
            <a:ext cx="4411132" cy="7282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39308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Career Planning in a Bullet Journal</a:t>
            </a:r>
            <a:endParaRPr lang="en-US" dirty="0"/>
          </a:p>
        </p:txBody>
      </p:sp>
      <p:sp>
        <p:nvSpPr>
          <p:cNvPr id="3" name="Content Placeholder 2"/>
          <p:cNvSpPr>
            <a:spLocks noGrp="1"/>
          </p:cNvSpPr>
          <p:nvPr>
            <p:ph idx="1"/>
          </p:nvPr>
        </p:nvSpPr>
        <p:spPr/>
        <p:txBody>
          <a:bodyPr/>
          <a:lstStyle/>
          <a:p>
            <a:pPr lvl="1"/>
            <a:endParaRPr lang="en-US" dirty="0" smtClean="0">
              <a:hlinkClick r:id="rId3"/>
            </a:endParaRPr>
          </a:p>
          <a:p>
            <a:pPr lvl="1"/>
            <a:endParaRPr lang="en-US" dirty="0">
              <a:hlinkClick r:id="rId3"/>
            </a:endParaRPr>
          </a:p>
          <a:p>
            <a:r>
              <a:rPr lang="en-US" sz="2800" dirty="0">
                <a:hlinkClick r:id="rId3"/>
              </a:rPr>
              <a:t>Bullet Journal for Career </a:t>
            </a:r>
            <a:r>
              <a:rPr lang="en-US" sz="2800" dirty="0" smtClean="0">
                <a:hlinkClick r:id="rId3"/>
              </a:rPr>
              <a:t>Planning</a:t>
            </a:r>
            <a:endParaRPr lang="en-US" sz="2800" dirty="0"/>
          </a:p>
        </p:txBody>
      </p:sp>
    </p:spTree>
    <p:extLst>
      <p:ext uri="{BB962C8B-B14F-4D97-AF65-F5344CB8AC3E}">
        <p14:creationId xmlns:p14="http://schemas.microsoft.com/office/powerpoint/2010/main" val="42000220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resources</a:t>
            </a:r>
            <a:endParaRPr lang="en-US" dirty="0"/>
          </a:p>
        </p:txBody>
      </p:sp>
      <p:sp>
        <p:nvSpPr>
          <p:cNvPr id="3" name="Content Placeholder 2"/>
          <p:cNvSpPr>
            <a:spLocks noGrp="1"/>
          </p:cNvSpPr>
          <p:nvPr>
            <p:ph idx="1"/>
          </p:nvPr>
        </p:nvSpPr>
        <p:spPr/>
        <p:txBody>
          <a:bodyPr/>
          <a:lstStyle/>
          <a:p>
            <a:r>
              <a:rPr lang="en-US" dirty="0" smtClean="0">
                <a:hlinkClick r:id="rId2"/>
              </a:rPr>
              <a:t>bulletjournal.com</a:t>
            </a:r>
            <a:endParaRPr lang="en-US" dirty="0" smtClean="0"/>
          </a:p>
          <a:p>
            <a:r>
              <a:rPr lang="en-US" dirty="0">
                <a:hlinkClick r:id="rId3"/>
              </a:rPr>
              <a:t>Bullet Journaling for Beginners (and Impatient, Unartistic People Like Me)</a:t>
            </a:r>
            <a:endParaRPr lang="en-US" dirty="0"/>
          </a:p>
          <a:p>
            <a:r>
              <a:rPr lang="en-US" dirty="0">
                <a:hlinkClick r:id="rId4"/>
              </a:rPr>
              <a:t>Why You Procrastinate (It Has Nothing to Do With Self-Control</a:t>
            </a:r>
            <a:r>
              <a:rPr lang="en-US" dirty="0" smtClean="0">
                <a:hlinkClick r:id="rId4"/>
              </a:rPr>
              <a:t>)</a:t>
            </a:r>
            <a:endParaRPr lang="en-US" dirty="0" smtClean="0"/>
          </a:p>
          <a:p>
            <a:r>
              <a:rPr lang="en-US" dirty="0" smtClean="0">
                <a:hlinkClick r:id="rId5"/>
              </a:rPr>
              <a:t>Passion Planner</a:t>
            </a:r>
            <a:endParaRPr lang="en-US" dirty="0"/>
          </a:p>
          <a:p>
            <a:r>
              <a:rPr lang="en-US" dirty="0" smtClean="0">
                <a:hlinkClick r:id="rId6"/>
              </a:rPr>
              <a:t>Bridges out of Poverty</a:t>
            </a:r>
            <a:r>
              <a:rPr lang="en-US" dirty="0" smtClean="0"/>
              <a:t> (Aha! Process)</a:t>
            </a:r>
            <a:endParaRPr lang="en-US" dirty="0"/>
          </a:p>
        </p:txBody>
      </p:sp>
    </p:spTree>
    <p:extLst>
      <p:ext uri="{BB962C8B-B14F-4D97-AF65-F5344CB8AC3E}">
        <p14:creationId xmlns:p14="http://schemas.microsoft.com/office/powerpoint/2010/main" val="9803064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Will a Bullet Journal change my life and solve all my problems?</a:t>
            </a:r>
            <a:endParaRPr lang="en-US" dirty="0"/>
          </a:p>
        </p:txBody>
      </p:sp>
      <p:sp>
        <p:nvSpPr>
          <p:cNvPr id="3" name="Content Placeholder 2"/>
          <p:cNvSpPr>
            <a:spLocks noGrp="1"/>
          </p:cNvSpPr>
          <p:nvPr>
            <p:ph idx="1"/>
          </p:nvPr>
        </p:nvSpPr>
        <p:spPr/>
        <p:txBody>
          <a:bodyPr/>
          <a:lstStyle/>
          <a:p>
            <a:r>
              <a:rPr lang="en-US" sz="2400" dirty="0" smtClean="0"/>
              <a:t>“…A planner </a:t>
            </a:r>
            <a:r>
              <a:rPr lang="en-US" sz="2400" dirty="0"/>
              <a:t>won’t organize your life. You organize your life with the help of a planner. It doesn’t matter how fancy the cover or how many tabs or how much useful information is crammed into the margins; those things can’t organize your life for </a:t>
            </a:r>
            <a:r>
              <a:rPr lang="en-US" sz="2400" dirty="0" smtClean="0"/>
              <a:t>you…A </a:t>
            </a:r>
            <a:r>
              <a:rPr lang="en-US" sz="2400" dirty="0"/>
              <a:t>planner is not your battle plan, it is the blank space where you write your battle plan</a:t>
            </a:r>
            <a:r>
              <a:rPr lang="en-US" sz="2400" dirty="0" smtClean="0"/>
              <a:t>.”</a:t>
            </a:r>
          </a:p>
          <a:p>
            <a:pPr marL="0" indent="0">
              <a:buNone/>
            </a:pPr>
            <a:r>
              <a:rPr lang="en-US" sz="2400" dirty="0" smtClean="0"/>
              <a:t>-Kelly </a:t>
            </a:r>
            <a:r>
              <a:rPr lang="en-US" sz="2400" dirty="0" err="1" smtClean="0"/>
              <a:t>Mantoan</a:t>
            </a:r>
            <a:r>
              <a:rPr lang="en-US" sz="2400" dirty="0" smtClean="0"/>
              <a:t>, This </a:t>
            </a:r>
            <a:r>
              <a:rPr lang="en-US" sz="2400" dirty="0" err="1"/>
              <a:t>Ain’t</a:t>
            </a:r>
            <a:r>
              <a:rPr lang="en-US" sz="2400" dirty="0"/>
              <a:t> the Lyceum blog</a:t>
            </a:r>
          </a:p>
          <a:p>
            <a:endParaRPr lang="en-US" dirty="0"/>
          </a:p>
          <a:p>
            <a:endParaRPr lang="en-US" dirty="0"/>
          </a:p>
        </p:txBody>
      </p:sp>
    </p:spTree>
    <p:extLst>
      <p:ext uri="{BB962C8B-B14F-4D97-AF65-F5344CB8AC3E}">
        <p14:creationId xmlns:p14="http://schemas.microsoft.com/office/powerpoint/2010/main" val="22732276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What do we mean by under-resourced?</a:t>
            </a:r>
            <a:endParaRPr lang="en-US" sz="32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75707914"/>
              </p:ext>
            </p:extLst>
          </p:nvPr>
        </p:nvGraphicFramePr>
        <p:xfrm>
          <a:off x="1155700" y="2603500"/>
          <a:ext cx="8824914" cy="2966720"/>
        </p:xfrm>
        <a:graphic>
          <a:graphicData uri="http://schemas.openxmlformats.org/drawingml/2006/table">
            <a:tbl>
              <a:tblPr firstRow="1" bandRow="1">
                <a:tableStyleId>{5C22544A-7EE6-4342-B048-85BDC9FD1C3A}</a:tableStyleId>
              </a:tblPr>
              <a:tblGrid>
                <a:gridCol w="4412457">
                  <a:extLst>
                    <a:ext uri="{9D8B030D-6E8A-4147-A177-3AD203B41FA5}">
                      <a16:colId xmlns:a16="http://schemas.microsoft.com/office/drawing/2014/main" val="2403122654"/>
                    </a:ext>
                  </a:extLst>
                </a:gridCol>
                <a:gridCol w="4412457">
                  <a:extLst>
                    <a:ext uri="{9D8B030D-6E8A-4147-A177-3AD203B41FA5}">
                      <a16:colId xmlns:a16="http://schemas.microsoft.com/office/drawing/2014/main" val="2236360742"/>
                    </a:ext>
                  </a:extLst>
                </a:gridCol>
              </a:tblGrid>
              <a:tr h="370840">
                <a:tc>
                  <a:txBody>
                    <a:bodyPr/>
                    <a:lstStyle/>
                    <a:p>
                      <a:r>
                        <a:rPr lang="en-US" dirty="0" smtClean="0"/>
                        <a:t>Internal resources</a:t>
                      </a:r>
                      <a:endParaRPr lang="en-US" dirty="0"/>
                    </a:p>
                  </a:txBody>
                  <a:tcPr/>
                </a:tc>
                <a:tc>
                  <a:txBody>
                    <a:bodyPr/>
                    <a:lstStyle/>
                    <a:p>
                      <a:r>
                        <a:rPr lang="en-US" dirty="0" smtClean="0"/>
                        <a:t>External resources</a:t>
                      </a:r>
                      <a:endParaRPr lang="en-US" dirty="0"/>
                    </a:p>
                  </a:txBody>
                  <a:tcPr/>
                </a:tc>
                <a:extLst>
                  <a:ext uri="{0D108BD9-81ED-4DB2-BD59-A6C34878D82A}">
                    <a16:rowId xmlns:a16="http://schemas.microsoft.com/office/drawing/2014/main" val="1262654687"/>
                  </a:ext>
                </a:extLst>
              </a:tr>
              <a:tr h="370840">
                <a:tc>
                  <a:txBody>
                    <a:bodyPr/>
                    <a:lstStyle/>
                    <a:p>
                      <a:r>
                        <a:rPr lang="en-US" dirty="0" smtClean="0"/>
                        <a:t>Knowledge of hidden rules</a:t>
                      </a:r>
                      <a:endParaRPr lang="en-US" dirty="0"/>
                    </a:p>
                  </a:txBody>
                  <a:tcPr/>
                </a:tc>
                <a:tc>
                  <a:txBody>
                    <a:bodyPr/>
                    <a:lstStyle/>
                    <a:p>
                      <a:r>
                        <a:rPr lang="en-US" dirty="0" smtClean="0"/>
                        <a:t>Language</a:t>
                      </a:r>
                    </a:p>
                  </a:txBody>
                  <a:tcPr/>
                </a:tc>
                <a:extLst>
                  <a:ext uri="{0D108BD9-81ED-4DB2-BD59-A6C34878D82A}">
                    <a16:rowId xmlns:a16="http://schemas.microsoft.com/office/drawing/2014/main" val="86814469"/>
                  </a:ext>
                </a:extLst>
              </a:tr>
              <a:tr h="370840">
                <a:tc>
                  <a:txBody>
                    <a:bodyPr/>
                    <a:lstStyle/>
                    <a:p>
                      <a:r>
                        <a:rPr lang="en-US" dirty="0" smtClean="0"/>
                        <a:t>Mental/cognitive</a:t>
                      </a:r>
                      <a:endParaRPr lang="en-US" dirty="0"/>
                    </a:p>
                  </a:txBody>
                  <a:tcPr/>
                </a:tc>
                <a:tc>
                  <a:txBody>
                    <a:bodyPr/>
                    <a:lstStyle/>
                    <a:p>
                      <a:r>
                        <a:rPr lang="en-US" dirty="0" smtClean="0"/>
                        <a:t>Relationships/role models</a:t>
                      </a:r>
                    </a:p>
                  </a:txBody>
                  <a:tcPr/>
                </a:tc>
                <a:extLst>
                  <a:ext uri="{0D108BD9-81ED-4DB2-BD59-A6C34878D82A}">
                    <a16:rowId xmlns:a16="http://schemas.microsoft.com/office/drawing/2014/main" val="1122178265"/>
                  </a:ext>
                </a:extLst>
              </a:tr>
              <a:tr h="370840">
                <a:tc>
                  <a:txBody>
                    <a:bodyPr/>
                    <a:lstStyle/>
                    <a:p>
                      <a:r>
                        <a:rPr lang="en-US" dirty="0" smtClean="0"/>
                        <a:t>Emotional</a:t>
                      </a:r>
                      <a:endParaRPr lang="en-US" dirty="0"/>
                    </a:p>
                  </a:txBody>
                  <a:tcPr/>
                </a:tc>
                <a:tc>
                  <a:txBody>
                    <a:bodyPr/>
                    <a:lstStyle/>
                    <a:p>
                      <a:r>
                        <a:rPr lang="en-US" dirty="0" smtClean="0"/>
                        <a:t>Support systems</a:t>
                      </a:r>
                      <a:endParaRPr lang="en-US" dirty="0"/>
                    </a:p>
                  </a:txBody>
                  <a:tcPr/>
                </a:tc>
                <a:extLst>
                  <a:ext uri="{0D108BD9-81ED-4DB2-BD59-A6C34878D82A}">
                    <a16:rowId xmlns:a16="http://schemas.microsoft.com/office/drawing/2014/main" val="3794894563"/>
                  </a:ext>
                </a:extLst>
              </a:tr>
              <a:tr h="370840">
                <a:tc>
                  <a:txBody>
                    <a:bodyPr/>
                    <a:lstStyle/>
                    <a:p>
                      <a:r>
                        <a:rPr lang="en-US" dirty="0" smtClean="0"/>
                        <a:t>Motivation/persistence</a:t>
                      </a:r>
                      <a:endParaRPr lang="en-US" dirty="0"/>
                    </a:p>
                  </a:txBody>
                  <a:tcPr/>
                </a:tc>
                <a:tc>
                  <a:txBody>
                    <a:bodyPr/>
                    <a:lstStyle/>
                    <a:p>
                      <a:r>
                        <a:rPr lang="en-US" dirty="0" smtClean="0"/>
                        <a:t>Financial</a:t>
                      </a:r>
                      <a:endParaRPr lang="en-US" dirty="0"/>
                    </a:p>
                  </a:txBody>
                  <a:tcPr/>
                </a:tc>
                <a:extLst>
                  <a:ext uri="{0D108BD9-81ED-4DB2-BD59-A6C34878D82A}">
                    <a16:rowId xmlns:a16="http://schemas.microsoft.com/office/drawing/2014/main" val="2120993352"/>
                  </a:ext>
                </a:extLst>
              </a:tr>
              <a:tr h="370840">
                <a:tc>
                  <a:txBody>
                    <a:bodyPr/>
                    <a:lstStyle/>
                    <a:p>
                      <a:r>
                        <a:rPr lang="en-US" dirty="0" smtClean="0"/>
                        <a:t>Integrity/trust</a:t>
                      </a:r>
                      <a:endParaRPr lang="en-US" dirty="0"/>
                    </a:p>
                  </a:txBody>
                  <a:tcPr/>
                </a:tc>
                <a:tc>
                  <a:txBody>
                    <a:bodyPr/>
                    <a:lstStyle/>
                    <a:p>
                      <a:endParaRPr lang="en-US" dirty="0"/>
                    </a:p>
                  </a:txBody>
                  <a:tcPr/>
                </a:tc>
                <a:extLst>
                  <a:ext uri="{0D108BD9-81ED-4DB2-BD59-A6C34878D82A}">
                    <a16:rowId xmlns:a16="http://schemas.microsoft.com/office/drawing/2014/main" val="4022086090"/>
                  </a:ext>
                </a:extLst>
              </a:tr>
              <a:tr h="370840">
                <a:tc>
                  <a:txBody>
                    <a:bodyPr/>
                    <a:lstStyle/>
                    <a:p>
                      <a:r>
                        <a:rPr lang="en-US" dirty="0" smtClean="0"/>
                        <a:t>Physical</a:t>
                      </a:r>
                      <a:endParaRPr lang="en-US" dirty="0"/>
                    </a:p>
                  </a:txBody>
                  <a:tcPr/>
                </a:tc>
                <a:tc>
                  <a:txBody>
                    <a:bodyPr/>
                    <a:lstStyle/>
                    <a:p>
                      <a:endParaRPr lang="en-US" dirty="0"/>
                    </a:p>
                  </a:txBody>
                  <a:tcPr/>
                </a:tc>
                <a:extLst>
                  <a:ext uri="{0D108BD9-81ED-4DB2-BD59-A6C34878D82A}">
                    <a16:rowId xmlns:a16="http://schemas.microsoft.com/office/drawing/2014/main" val="1048012280"/>
                  </a:ext>
                </a:extLst>
              </a:tr>
              <a:tr h="370840">
                <a:tc>
                  <a:txBody>
                    <a:bodyPr/>
                    <a:lstStyle/>
                    <a:p>
                      <a:r>
                        <a:rPr lang="en-US" dirty="0" smtClean="0"/>
                        <a:t>Spiritual</a:t>
                      </a:r>
                      <a:endParaRPr lang="en-US" dirty="0"/>
                    </a:p>
                  </a:txBody>
                  <a:tcPr/>
                </a:tc>
                <a:tc>
                  <a:txBody>
                    <a:bodyPr/>
                    <a:lstStyle/>
                    <a:p>
                      <a:endParaRPr lang="en-US"/>
                    </a:p>
                  </a:txBody>
                  <a:tcPr/>
                </a:tc>
                <a:extLst>
                  <a:ext uri="{0D108BD9-81ED-4DB2-BD59-A6C34878D82A}">
                    <a16:rowId xmlns:a16="http://schemas.microsoft.com/office/drawing/2014/main" val="2431065822"/>
                  </a:ext>
                </a:extLst>
              </a:tr>
            </a:tbl>
          </a:graphicData>
        </a:graphic>
      </p:graphicFrame>
      <p:sp>
        <p:nvSpPr>
          <p:cNvPr id="6" name="Rectangle 1"/>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3A3A3A"/>
                </a:solidFill>
                <a:effectLst/>
                <a:latin typeface="Source Sans Pro"/>
              </a:rPr>
              <a:t>Becker, K., Krodel, K., &amp; Tucker, B. (2009). </a:t>
            </a:r>
            <a:r>
              <a:rPr kumimoji="0" lang="en-US" altLang="en-US" sz="1100" b="0" i="1" u="none" strike="noStrike" cap="none" normalizeH="0" baseline="0" smtClean="0">
                <a:ln>
                  <a:noFill/>
                </a:ln>
                <a:solidFill>
                  <a:srgbClr val="3A3A3A"/>
                </a:solidFill>
                <a:effectLst/>
                <a:latin typeface="Source Sans Pro"/>
              </a:rPr>
              <a:t>Understanding and engaging under-resourced college students : a fresh look at economic class and its influence on teaching and learning in higher education </a:t>
            </a:r>
            <a:r>
              <a:rPr kumimoji="0" lang="en-US" altLang="en-US" sz="1100" b="0" i="0" u="none" strike="noStrike" cap="none" normalizeH="0" baseline="0" smtClean="0">
                <a:ln>
                  <a:noFill/>
                </a:ln>
                <a:solidFill>
                  <a:srgbClr val="3A3A3A"/>
                </a:solidFill>
                <a:effectLst/>
                <a:latin typeface="Source Sans Pro"/>
              </a:rPr>
              <a:t>. Highland, TX: aha! Process, Inc.</a:t>
            </a:r>
            <a:endParaRPr kumimoji="0" lang="en-US" altLang="en-US"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9" name="TextBox 8"/>
          <p:cNvSpPr txBox="1"/>
          <p:nvPr/>
        </p:nvSpPr>
        <p:spPr>
          <a:xfrm>
            <a:off x="1154954" y="5567853"/>
            <a:ext cx="8825659" cy="923330"/>
          </a:xfrm>
          <a:prstGeom prst="rect">
            <a:avLst/>
          </a:prstGeom>
          <a:noFill/>
        </p:spPr>
        <p:txBody>
          <a:bodyPr wrap="square" rtlCol="0">
            <a:spAutoFit/>
          </a:bodyPr>
          <a:lstStyle/>
          <a:p>
            <a:endParaRPr lang="en-US" dirty="0"/>
          </a:p>
          <a:p>
            <a:r>
              <a:rPr lang="en-US" sz="1200" dirty="0" smtClean="0"/>
              <a:t>Becker</a:t>
            </a:r>
            <a:r>
              <a:rPr lang="en-US" sz="1200" dirty="0"/>
              <a:t>, K., </a:t>
            </a:r>
            <a:r>
              <a:rPr lang="en-US" sz="1200" dirty="0" err="1"/>
              <a:t>Krodel</a:t>
            </a:r>
            <a:r>
              <a:rPr lang="en-US" sz="1200" dirty="0"/>
              <a:t>, K., &amp; Tucker, B. (2009). Understanding and engaging under-resourced college </a:t>
            </a:r>
            <a:r>
              <a:rPr lang="en-US" sz="1200" dirty="0" smtClean="0"/>
              <a:t>students: </a:t>
            </a:r>
            <a:r>
              <a:rPr lang="en-US" sz="1200" dirty="0"/>
              <a:t>A</a:t>
            </a:r>
            <a:r>
              <a:rPr lang="en-US" sz="1200" dirty="0" smtClean="0"/>
              <a:t> </a:t>
            </a:r>
            <a:r>
              <a:rPr lang="en-US" sz="1200" dirty="0"/>
              <a:t>fresh look at economic class and its influence on teaching and learning in higher education . Highland, TX: </a:t>
            </a:r>
            <a:r>
              <a:rPr lang="en-US" sz="1200" dirty="0" smtClean="0"/>
              <a:t>Aha</a:t>
            </a:r>
            <a:r>
              <a:rPr lang="en-US" sz="1200" dirty="0"/>
              <a:t>! Process, Inc.</a:t>
            </a:r>
          </a:p>
        </p:txBody>
      </p:sp>
    </p:spTree>
    <p:extLst>
      <p:ext uri="{BB962C8B-B14F-4D97-AF65-F5344CB8AC3E}">
        <p14:creationId xmlns:p14="http://schemas.microsoft.com/office/powerpoint/2010/main" val="22790840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What do we mean by under-resourced?</a:t>
            </a:r>
            <a:endParaRPr lang="en-US" sz="32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25140551"/>
              </p:ext>
            </p:extLst>
          </p:nvPr>
        </p:nvGraphicFramePr>
        <p:xfrm>
          <a:off x="1155700" y="2603500"/>
          <a:ext cx="8824914" cy="2966720"/>
        </p:xfrm>
        <a:graphic>
          <a:graphicData uri="http://schemas.openxmlformats.org/drawingml/2006/table">
            <a:tbl>
              <a:tblPr firstRow="1" bandRow="1">
                <a:tableStyleId>{5C22544A-7EE6-4342-B048-85BDC9FD1C3A}</a:tableStyleId>
              </a:tblPr>
              <a:tblGrid>
                <a:gridCol w="4412457">
                  <a:extLst>
                    <a:ext uri="{9D8B030D-6E8A-4147-A177-3AD203B41FA5}">
                      <a16:colId xmlns:a16="http://schemas.microsoft.com/office/drawing/2014/main" val="2403122654"/>
                    </a:ext>
                  </a:extLst>
                </a:gridCol>
                <a:gridCol w="4412457">
                  <a:extLst>
                    <a:ext uri="{9D8B030D-6E8A-4147-A177-3AD203B41FA5}">
                      <a16:colId xmlns:a16="http://schemas.microsoft.com/office/drawing/2014/main" val="2236360742"/>
                    </a:ext>
                  </a:extLst>
                </a:gridCol>
              </a:tblGrid>
              <a:tr h="370840">
                <a:tc>
                  <a:txBody>
                    <a:bodyPr/>
                    <a:lstStyle/>
                    <a:p>
                      <a:r>
                        <a:rPr lang="en-US" dirty="0" smtClean="0"/>
                        <a:t>Internal resources</a:t>
                      </a:r>
                      <a:endParaRPr lang="en-US" dirty="0"/>
                    </a:p>
                  </a:txBody>
                  <a:tcPr/>
                </a:tc>
                <a:tc>
                  <a:txBody>
                    <a:bodyPr/>
                    <a:lstStyle/>
                    <a:p>
                      <a:r>
                        <a:rPr lang="en-US" dirty="0" smtClean="0"/>
                        <a:t>External resources</a:t>
                      </a:r>
                      <a:endParaRPr lang="en-US" dirty="0"/>
                    </a:p>
                  </a:txBody>
                  <a:tcPr/>
                </a:tc>
                <a:extLst>
                  <a:ext uri="{0D108BD9-81ED-4DB2-BD59-A6C34878D82A}">
                    <a16:rowId xmlns:a16="http://schemas.microsoft.com/office/drawing/2014/main" val="1262654687"/>
                  </a:ext>
                </a:extLst>
              </a:tr>
              <a:tr h="370840">
                <a:tc>
                  <a:txBody>
                    <a:bodyPr/>
                    <a:lstStyle/>
                    <a:p>
                      <a:r>
                        <a:rPr lang="en-US" b="1" dirty="0" smtClean="0"/>
                        <a:t>Knowledge of hidden rules</a:t>
                      </a:r>
                      <a:endParaRPr lang="en-US" b="1" dirty="0"/>
                    </a:p>
                  </a:txBody>
                  <a:tcPr/>
                </a:tc>
                <a:tc>
                  <a:txBody>
                    <a:bodyPr/>
                    <a:lstStyle/>
                    <a:p>
                      <a:r>
                        <a:rPr lang="en-US" dirty="0" smtClean="0"/>
                        <a:t>Language</a:t>
                      </a:r>
                    </a:p>
                  </a:txBody>
                  <a:tcPr/>
                </a:tc>
                <a:extLst>
                  <a:ext uri="{0D108BD9-81ED-4DB2-BD59-A6C34878D82A}">
                    <a16:rowId xmlns:a16="http://schemas.microsoft.com/office/drawing/2014/main" val="86814469"/>
                  </a:ext>
                </a:extLst>
              </a:tr>
              <a:tr h="370840">
                <a:tc>
                  <a:txBody>
                    <a:bodyPr/>
                    <a:lstStyle/>
                    <a:p>
                      <a:r>
                        <a:rPr lang="en-US" b="1" dirty="0" smtClean="0"/>
                        <a:t>Mental/cognitive</a:t>
                      </a:r>
                      <a:endParaRPr lang="en-US" b="1" dirty="0"/>
                    </a:p>
                  </a:txBody>
                  <a:tcPr/>
                </a:tc>
                <a:tc>
                  <a:txBody>
                    <a:bodyPr/>
                    <a:lstStyle/>
                    <a:p>
                      <a:r>
                        <a:rPr lang="en-US" dirty="0" smtClean="0"/>
                        <a:t>Relationships/role models</a:t>
                      </a:r>
                    </a:p>
                  </a:txBody>
                  <a:tcPr/>
                </a:tc>
                <a:extLst>
                  <a:ext uri="{0D108BD9-81ED-4DB2-BD59-A6C34878D82A}">
                    <a16:rowId xmlns:a16="http://schemas.microsoft.com/office/drawing/2014/main" val="1122178265"/>
                  </a:ext>
                </a:extLst>
              </a:tr>
              <a:tr h="370840">
                <a:tc>
                  <a:txBody>
                    <a:bodyPr/>
                    <a:lstStyle/>
                    <a:p>
                      <a:r>
                        <a:rPr lang="en-US" b="1" dirty="0" smtClean="0"/>
                        <a:t>Emotional</a:t>
                      </a:r>
                      <a:endParaRPr lang="en-US" b="1" dirty="0"/>
                    </a:p>
                  </a:txBody>
                  <a:tcPr/>
                </a:tc>
                <a:tc>
                  <a:txBody>
                    <a:bodyPr/>
                    <a:lstStyle/>
                    <a:p>
                      <a:r>
                        <a:rPr lang="en-US" dirty="0" smtClean="0"/>
                        <a:t>Support systems</a:t>
                      </a:r>
                      <a:endParaRPr lang="en-US" dirty="0"/>
                    </a:p>
                  </a:txBody>
                  <a:tcPr/>
                </a:tc>
                <a:extLst>
                  <a:ext uri="{0D108BD9-81ED-4DB2-BD59-A6C34878D82A}">
                    <a16:rowId xmlns:a16="http://schemas.microsoft.com/office/drawing/2014/main" val="3794894563"/>
                  </a:ext>
                </a:extLst>
              </a:tr>
              <a:tr h="370840">
                <a:tc>
                  <a:txBody>
                    <a:bodyPr/>
                    <a:lstStyle/>
                    <a:p>
                      <a:r>
                        <a:rPr lang="en-US" b="1" dirty="0" smtClean="0"/>
                        <a:t>Motivation/persistence</a:t>
                      </a:r>
                      <a:endParaRPr lang="en-US" b="1" dirty="0"/>
                    </a:p>
                  </a:txBody>
                  <a:tcPr/>
                </a:tc>
                <a:tc>
                  <a:txBody>
                    <a:bodyPr/>
                    <a:lstStyle/>
                    <a:p>
                      <a:r>
                        <a:rPr lang="en-US" dirty="0" smtClean="0"/>
                        <a:t>Financial</a:t>
                      </a:r>
                      <a:endParaRPr lang="en-US" dirty="0"/>
                    </a:p>
                  </a:txBody>
                  <a:tcPr/>
                </a:tc>
                <a:extLst>
                  <a:ext uri="{0D108BD9-81ED-4DB2-BD59-A6C34878D82A}">
                    <a16:rowId xmlns:a16="http://schemas.microsoft.com/office/drawing/2014/main" val="2120993352"/>
                  </a:ext>
                </a:extLst>
              </a:tr>
              <a:tr h="370840">
                <a:tc>
                  <a:txBody>
                    <a:bodyPr/>
                    <a:lstStyle/>
                    <a:p>
                      <a:r>
                        <a:rPr lang="en-US" b="1" dirty="0" smtClean="0"/>
                        <a:t>Integrity/trust</a:t>
                      </a:r>
                      <a:endParaRPr lang="en-US" b="1" dirty="0"/>
                    </a:p>
                  </a:txBody>
                  <a:tcPr/>
                </a:tc>
                <a:tc>
                  <a:txBody>
                    <a:bodyPr/>
                    <a:lstStyle/>
                    <a:p>
                      <a:endParaRPr lang="en-US" dirty="0"/>
                    </a:p>
                  </a:txBody>
                  <a:tcPr/>
                </a:tc>
                <a:extLst>
                  <a:ext uri="{0D108BD9-81ED-4DB2-BD59-A6C34878D82A}">
                    <a16:rowId xmlns:a16="http://schemas.microsoft.com/office/drawing/2014/main" val="4022086090"/>
                  </a:ext>
                </a:extLst>
              </a:tr>
              <a:tr h="370840">
                <a:tc>
                  <a:txBody>
                    <a:bodyPr/>
                    <a:lstStyle/>
                    <a:p>
                      <a:r>
                        <a:rPr lang="en-US" dirty="0" smtClean="0"/>
                        <a:t>Physical</a:t>
                      </a:r>
                      <a:endParaRPr lang="en-US" dirty="0"/>
                    </a:p>
                  </a:txBody>
                  <a:tcPr/>
                </a:tc>
                <a:tc>
                  <a:txBody>
                    <a:bodyPr/>
                    <a:lstStyle/>
                    <a:p>
                      <a:endParaRPr lang="en-US" dirty="0"/>
                    </a:p>
                  </a:txBody>
                  <a:tcPr/>
                </a:tc>
                <a:extLst>
                  <a:ext uri="{0D108BD9-81ED-4DB2-BD59-A6C34878D82A}">
                    <a16:rowId xmlns:a16="http://schemas.microsoft.com/office/drawing/2014/main" val="1048012280"/>
                  </a:ext>
                </a:extLst>
              </a:tr>
              <a:tr h="370840">
                <a:tc>
                  <a:txBody>
                    <a:bodyPr/>
                    <a:lstStyle/>
                    <a:p>
                      <a:r>
                        <a:rPr lang="en-US" dirty="0" smtClean="0"/>
                        <a:t>Spiritual</a:t>
                      </a:r>
                      <a:endParaRPr lang="en-US" dirty="0"/>
                    </a:p>
                  </a:txBody>
                  <a:tcPr/>
                </a:tc>
                <a:tc>
                  <a:txBody>
                    <a:bodyPr/>
                    <a:lstStyle/>
                    <a:p>
                      <a:endParaRPr lang="en-US" dirty="0"/>
                    </a:p>
                  </a:txBody>
                  <a:tcPr/>
                </a:tc>
                <a:extLst>
                  <a:ext uri="{0D108BD9-81ED-4DB2-BD59-A6C34878D82A}">
                    <a16:rowId xmlns:a16="http://schemas.microsoft.com/office/drawing/2014/main" val="2431065822"/>
                  </a:ext>
                </a:extLst>
              </a:tr>
            </a:tbl>
          </a:graphicData>
        </a:graphic>
      </p:graphicFrame>
      <p:sp>
        <p:nvSpPr>
          <p:cNvPr id="5" name="TextBox 4"/>
          <p:cNvSpPr txBox="1"/>
          <p:nvPr/>
        </p:nvSpPr>
        <p:spPr>
          <a:xfrm>
            <a:off x="1154954" y="5567853"/>
            <a:ext cx="8825659" cy="923330"/>
          </a:xfrm>
          <a:prstGeom prst="rect">
            <a:avLst/>
          </a:prstGeom>
          <a:noFill/>
        </p:spPr>
        <p:txBody>
          <a:bodyPr wrap="square" rtlCol="0">
            <a:spAutoFit/>
          </a:bodyPr>
          <a:lstStyle/>
          <a:p>
            <a:endParaRPr lang="en-US" dirty="0"/>
          </a:p>
          <a:p>
            <a:r>
              <a:rPr lang="en-US" sz="1200" dirty="0" smtClean="0"/>
              <a:t>Becker</a:t>
            </a:r>
            <a:r>
              <a:rPr lang="en-US" sz="1200" dirty="0"/>
              <a:t>, K., </a:t>
            </a:r>
            <a:r>
              <a:rPr lang="en-US" sz="1200" dirty="0" err="1"/>
              <a:t>Krodel</a:t>
            </a:r>
            <a:r>
              <a:rPr lang="en-US" sz="1200" dirty="0"/>
              <a:t>, K., &amp; Tucker, B. (2009). Understanding and engaging under-resourced college </a:t>
            </a:r>
            <a:r>
              <a:rPr lang="en-US" sz="1200" dirty="0" smtClean="0"/>
              <a:t>students: </a:t>
            </a:r>
            <a:r>
              <a:rPr lang="en-US" sz="1200" dirty="0"/>
              <a:t>A</a:t>
            </a:r>
            <a:r>
              <a:rPr lang="en-US" sz="1200" dirty="0" smtClean="0"/>
              <a:t> </a:t>
            </a:r>
            <a:r>
              <a:rPr lang="en-US" sz="1200" dirty="0"/>
              <a:t>fresh look at economic class and its influence on teaching and learning in higher education . Highland, TX: </a:t>
            </a:r>
            <a:r>
              <a:rPr lang="en-US" sz="1200" dirty="0" smtClean="0"/>
              <a:t>Aha</a:t>
            </a:r>
            <a:r>
              <a:rPr lang="en-US" sz="1200" dirty="0"/>
              <a:t>! Process, Inc.</a:t>
            </a:r>
          </a:p>
        </p:txBody>
      </p:sp>
    </p:spTree>
    <p:extLst>
      <p:ext uri="{BB962C8B-B14F-4D97-AF65-F5344CB8AC3E}">
        <p14:creationId xmlns:p14="http://schemas.microsoft.com/office/powerpoint/2010/main" val="23535715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Bullet Journal supply list</a:t>
            </a:r>
            <a:endParaRPr lang="en-US" dirty="0"/>
          </a:p>
        </p:txBody>
      </p:sp>
      <p:pic>
        <p:nvPicPr>
          <p:cNvPr id="2050" name="Picture 2" descr="Image result for notebook"/>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353138" y="2882901"/>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pe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07125" y="2882901"/>
            <a:ext cx="2782701" cy="2782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71338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rotWithShape="1">
          <a:blip r:embed="rId2"/>
          <a:srcRect l="62575" t="24392" r="12411" b="16066"/>
          <a:stretch/>
        </p:blipFill>
        <p:spPr>
          <a:xfrm>
            <a:off x="1265382" y="646545"/>
            <a:ext cx="9014691" cy="6034939"/>
          </a:xfrm>
          <a:prstGeom prst="rect">
            <a:avLst/>
          </a:prstGeom>
        </p:spPr>
      </p:pic>
    </p:spTree>
    <p:extLst>
      <p:ext uri="{BB962C8B-B14F-4D97-AF65-F5344CB8AC3E}">
        <p14:creationId xmlns:p14="http://schemas.microsoft.com/office/powerpoint/2010/main" val="15464461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l="63098" t="35929" r="11783" b="4158"/>
          <a:stretch/>
        </p:blipFill>
        <p:spPr>
          <a:xfrm>
            <a:off x="1283855" y="752376"/>
            <a:ext cx="8881894" cy="5958277"/>
          </a:xfrm>
          <a:prstGeom prst="rect">
            <a:avLst/>
          </a:prstGeom>
        </p:spPr>
      </p:pic>
    </p:spTree>
    <p:extLst>
      <p:ext uri="{BB962C8B-B14F-4D97-AF65-F5344CB8AC3E}">
        <p14:creationId xmlns:p14="http://schemas.microsoft.com/office/powerpoint/2010/main" val="40937790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setup and terminology	</a:t>
            </a:r>
            <a:endParaRPr lang="en-US" dirty="0"/>
          </a:p>
        </p:txBody>
      </p:sp>
      <p:sp>
        <p:nvSpPr>
          <p:cNvPr id="3" name="Content Placeholder 2"/>
          <p:cNvSpPr>
            <a:spLocks noGrp="1"/>
          </p:cNvSpPr>
          <p:nvPr>
            <p:ph idx="1"/>
          </p:nvPr>
        </p:nvSpPr>
        <p:spPr/>
        <p:txBody>
          <a:bodyPr/>
          <a:lstStyle/>
          <a:p>
            <a:r>
              <a:rPr lang="en-US" sz="2800" dirty="0" smtClean="0"/>
              <a:t>Index</a:t>
            </a:r>
          </a:p>
          <a:p>
            <a:r>
              <a:rPr lang="en-US" sz="2800" dirty="0" smtClean="0"/>
              <a:t>Future/yearly log</a:t>
            </a:r>
          </a:p>
          <a:p>
            <a:r>
              <a:rPr lang="en-US" sz="2800" dirty="0" smtClean="0"/>
              <a:t>Monthly log</a:t>
            </a:r>
          </a:p>
          <a:p>
            <a:r>
              <a:rPr lang="en-US" sz="2800" dirty="0" smtClean="0"/>
              <a:t>Weekly log</a:t>
            </a:r>
          </a:p>
          <a:p>
            <a:r>
              <a:rPr lang="en-US" sz="2800" dirty="0" smtClean="0"/>
              <a:t>Daily log</a:t>
            </a:r>
          </a:p>
          <a:p>
            <a:r>
              <a:rPr lang="en-US" sz="2800" dirty="0" smtClean="0"/>
              <a:t>Collections</a:t>
            </a:r>
          </a:p>
          <a:p>
            <a:pPr marL="0" indent="0">
              <a:buNone/>
            </a:pPr>
            <a:endParaRPr lang="en-US" dirty="0"/>
          </a:p>
          <a:p>
            <a:endParaRPr lang="en-US" dirty="0"/>
          </a:p>
        </p:txBody>
      </p:sp>
    </p:spTree>
    <p:extLst>
      <p:ext uri="{BB962C8B-B14F-4D97-AF65-F5344CB8AC3E}">
        <p14:creationId xmlns:p14="http://schemas.microsoft.com/office/powerpoint/2010/main" val="54632310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Planning, productivity, and career development&amp;quot;&quot;/&gt;&lt;property id=&quot;20307&quot; value=&quot;256&quot;/&gt;&lt;/object&gt;&lt;object type=&quot;3&quot; unique_id=&quot;10005&quot;&gt;&lt;property id=&quot;20148&quot; value=&quot;5&quot;/&gt;&lt;property id=&quot;20300&quot; value=&quot;Slide 2 - &amp;quot;Learning objectives&amp;amp;#x09;&amp;quot;&quot;/&gt;&lt;property id=&quot;20307&quot; value=&quot;281&quot;/&gt;&lt;/object&gt;&lt;object type=&quot;3&quot; unique_id=&quot;10006&quot;&gt;&lt;property id=&quot;20148&quot; value=&quot;5&quot;/&gt;&lt;property id=&quot;20300&quot; value=&quot;Slide 3 - &amp;quot;Will a Bullet Journal change my life and solve all my problems?&amp;quot;&quot;/&gt;&lt;property id=&quot;20307&quot; value=&quot;282&quot;/&gt;&lt;/object&gt;&lt;object type=&quot;3&quot; unique_id=&quot;10007&quot;&gt;&lt;property id=&quot;20148&quot; value=&quot;5&quot;/&gt;&lt;property id=&quot;20300&quot; value=&quot;Slide 4 - &amp;quot;What do we mean by under-resourced?&amp;quot;&quot;/&gt;&lt;property id=&quot;20307&quot; value=&quot;279&quot;/&gt;&lt;/object&gt;&lt;object type=&quot;3&quot; unique_id=&quot;10008&quot;&gt;&lt;property id=&quot;20148&quot; value=&quot;5&quot;/&gt;&lt;property id=&quot;20300&quot; value=&quot;Slide 5 - &amp;quot;What do we mean by under-resourced?&amp;quot;&quot;/&gt;&lt;property id=&quot;20307&quot; value=&quot;280&quot;/&gt;&lt;/object&gt;&lt;object type=&quot;3&quot; unique_id=&quot;10009&quot;&gt;&lt;property id=&quot;20148&quot; value=&quot;5&quot;/&gt;&lt;property id=&quot;20300&quot; value=&quot;Slide 6 - &amp;quot;Bullet Journal supply list&amp;quot;&quot;/&gt;&lt;property id=&quot;20307&quot; value=&quot;269&quot;/&gt;&lt;/object&gt;&lt;object type=&quot;3&quot; unique_id=&quot;10010&quot;&gt;&lt;property id=&quot;20148&quot; value=&quot;5&quot;/&gt;&lt;property id=&quot;20300&quot; value=&quot;Slide 7&quot;/&gt;&lt;property id=&quot;20307&quot; value=&quot;257&quot;/&gt;&lt;/object&gt;&lt;object type=&quot;3&quot; unique_id=&quot;10011&quot;&gt;&lt;property id=&quot;20148&quot; value=&quot;5&quot;/&gt;&lt;property id=&quot;20300&quot; value=&quot;Slide 8&quot;/&gt;&lt;property id=&quot;20307&quot; value=&quot;259&quot;/&gt;&lt;/object&gt;&lt;object type=&quot;3&quot; unique_id=&quot;10012&quot;&gt;&lt;property id=&quot;20148&quot; value=&quot;5&quot;/&gt;&lt;property id=&quot;20300&quot; value=&quot;Slide 9 - &amp;quot;Basic setup and terminology&amp;amp;#x09;&amp;quot;&quot;/&gt;&lt;property id=&quot;20307&quot; value=&quot;260&quot;/&gt;&lt;/object&gt;&lt;object type=&quot;3&quot; unique_id=&quot;10013&quot;&gt;&lt;property id=&quot;20148&quot; value=&quot;5&quot;/&gt;&lt;property id=&quot;20300&quot; value=&quot;Slide 10 - &amp;quot;Symbols&amp;quot;&quot;/&gt;&lt;property id=&quot;20307&quot; value=&quot;261&quot;/&gt;&lt;/object&gt;&lt;object type=&quot;3&quot; unique_id=&quot;10014&quot;&gt;&lt;property id=&quot;20148&quot; value=&quot;5&quot;/&gt;&lt;property id=&quot;20300&quot; value=&quot;Slide 11 - &amp;quot;Index&amp;quot;&quot;/&gt;&lt;property id=&quot;20307&quot; value=&quot;262&quot;/&gt;&lt;/object&gt;&lt;object type=&quot;3&quot; unique_id=&quot;10015&quot;&gt;&lt;property id=&quot;20148&quot; value=&quot;5&quot;/&gt;&lt;property id=&quot;20300&quot; value=&quot;Slide 12 - &amp;quot;Future/yearly log&amp;quot;&quot;/&gt;&lt;property id=&quot;20307&quot; value=&quot;263&quot;/&gt;&lt;/object&gt;&lt;object type=&quot;3&quot; unique_id=&quot;10016&quot;&gt;&lt;property id=&quot;20148&quot; value=&quot;5&quot;/&gt;&lt;property id=&quot;20300&quot; value=&quot;Slide 13 - &amp;quot;Monthly log&amp;quot;&quot;/&gt;&lt;property id=&quot;20307&quot; value=&quot;264&quot;/&gt;&lt;/object&gt;&lt;object type=&quot;3&quot; unique_id=&quot;10017&quot;&gt;&lt;property id=&quot;20148&quot; value=&quot;5&quot;/&gt;&lt;property id=&quot;20300&quot; value=&quot;Slide 14 - &amp;quot;Weekly/daily log&amp;quot;&quot;/&gt;&lt;property id=&quot;20307&quot; value=&quot;271&quot;/&gt;&lt;/object&gt;&lt;object type=&quot;3&quot; unique_id=&quot;10018&quot;&gt;&lt;property id=&quot;20148&quot; value=&quot;5&quot;/&gt;&lt;property id=&quot;20300&quot; value=&quot;Slide 15 - &amp;quot;Collections&amp;quot;&quot;/&gt;&lt;property id=&quot;20307&quot; value=&quot;270&quot;/&gt;&lt;/object&gt;&lt;object type=&quot;3&quot; unique_id=&quot;10019&quot;&gt;&lt;property id=&quot;20148&quot; value=&quot;5&quot;/&gt;&lt;property id=&quot;20300&quot; value=&quot;Slide 16 - &amp;quot;Collections&amp;quot;&quot;/&gt;&lt;property id=&quot;20307&quot; value=&quot;272&quot;/&gt;&lt;/object&gt;&lt;object type=&quot;3&quot; unique_id=&quot;10020&quot;&gt;&lt;property id=&quot;20148&quot; value=&quot;5&quot;/&gt;&lt;property id=&quot;20300&quot; value=&quot;Slide 17 - &amp;quot;Collections&amp;quot;&quot;/&gt;&lt;property id=&quot;20307&quot; value=&quot;274&quot;/&gt;&lt;/object&gt;&lt;object type=&quot;3&quot; unique_id=&quot;10021&quot;&gt;&lt;property id=&quot;20148&quot; value=&quot;5&quot;/&gt;&lt;property id=&quot;20300&quot; value=&quot;Slide 18 - &amp;quot;Collections&amp;quot;&quot;/&gt;&lt;property id=&quot;20307&quot; value=&quot;276&quot;/&gt;&lt;/object&gt;&lt;object type=&quot;3&quot; unique_id=&quot;10022&quot;&gt;&lt;property id=&quot;20148&quot; value=&quot;5&quot;/&gt;&lt;property id=&quot;20300&quot; value=&quot;Slide 19 - &amp;quot;Collections&amp;quot;&quot;/&gt;&lt;property id=&quot;20307&quot; value=&quot;273&quot;/&gt;&lt;/object&gt;&lt;object type=&quot;3&quot; unique_id=&quot;10023&quot;&gt;&lt;property id=&quot;20148&quot; value=&quot;5&quot;/&gt;&lt;property id=&quot;20300&quot; value=&quot;Slide 20 - &amp;quot;Collections&amp;quot;&quot;/&gt;&lt;property id=&quot;20307&quot; value=&quot;275&quot;/&gt;&lt;/object&gt;&lt;object type=&quot;3&quot; unique_id=&quot;10024&quot;&gt;&lt;property id=&quot;20148&quot; value=&quot;5&quot;/&gt;&lt;property id=&quot;20300&quot; value=&quot;Slide 21 - &amp;quot;Pros of Bullet Journals&amp;quot;&quot;/&gt;&lt;property id=&quot;20307&quot; value=&quot;265&quot;/&gt;&lt;/object&gt;&lt;object type=&quot;3&quot; unique_id=&quot;10025&quot;&gt;&lt;property id=&quot;20148&quot; value=&quot;5&quot;/&gt;&lt;property id=&quot;20300&quot; value=&quot;Slide 22 - &amp;quot;Cons of Bullet Journals&amp;quot;&quot;/&gt;&lt;property id=&quot;20307&quot; value=&quot;277&quot;/&gt;&lt;/object&gt;&lt;object type=&quot;3&quot; unique_id=&quot;10026&quot;&gt;&lt;property id=&quot;20148&quot; value=&quot;5&quot;/&gt;&lt;property id=&quot;20300&quot; value=&quot;Slide 23 - &amp;quot;Questions so far?&amp;quot;&quot;/&gt;&lt;property id=&quot;20307&quot; value=&quot;287&quot;/&gt;&lt;/object&gt;&lt;object type=&quot;3&quot; unique_id=&quot;10027&quot;&gt;&lt;property id=&quot;20148&quot; value=&quot;5&quot;/&gt;&lt;property id=&quot;20300&quot; value=&quot;Slide 24 - &amp;quot;Drilling down:&amp;quot;&quot;/&gt;&lt;property id=&quot;20307&quot; value=&quot;286&quot;/&gt;&lt;/object&gt;&lt;object type=&quot;3&quot; unique_id=&quot;10028&quot;&gt;&lt;property id=&quot;20148&quot; value=&quot;5&quot;/&gt;&lt;property id=&quot;20300&quot; value=&quot;Slide 25 - &amp;quot;Step sheets&amp;quot;&quot;/&gt;&lt;property id=&quot;20307&quot; value=&quot;285&quot;/&gt;&lt;/object&gt;&lt;object type=&quot;3&quot; unique_id=&quot;10029&quot;&gt;&lt;property id=&quot;20148&quot; value=&quot;5&quot;/&gt;&lt;property id=&quot;20300&quot; value=&quot;Slide 26 - &amp;quot;Example &amp;quot;&quot;/&gt;&lt;property id=&quot;20307&quot; value=&quot;284&quot;/&gt;&lt;/object&gt;&lt;object type=&quot;3&quot; unique_id=&quot;10030&quot;&gt;&lt;property id=&quot;20148&quot; value=&quot;5&quot;/&gt;&lt;property id=&quot;20300&quot; value=&quot;Slide 27 - &amp;quot;Career Planning in a Bullet Journal&amp;quot;&quot;/&gt;&lt;property id=&quot;20307&quot; value=&quot;283&quot;/&gt;&lt;/object&gt;&lt;object type=&quot;3&quot; unique_id=&quot;10031&quot;&gt;&lt;property id=&quot;20148&quot; value=&quot;5&quot;/&gt;&lt;property id=&quot;20300&quot; value=&quot;Slide 28 - &amp;quot;Additional resources&amp;quot;&quot;/&gt;&lt;property id=&quot;20307&quot; value=&quot;278&quot;/&gt;&lt;/object&gt;&lt;/object&gt;&lt;/object&gt;&lt;/database&gt;"/>
  <p:tag name="SECTOMILLISECCONVERTED"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670</TotalTime>
  <Words>1059</Words>
  <Application>Microsoft Office PowerPoint</Application>
  <PresentationFormat>Widescreen</PresentationFormat>
  <Paragraphs>146</Paragraphs>
  <Slides>28</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Century Gothic</vt:lpstr>
      <vt:lpstr>Source Sans Pro</vt:lpstr>
      <vt:lpstr>Wingdings 3</vt:lpstr>
      <vt:lpstr>Ion Boardroom</vt:lpstr>
      <vt:lpstr>Planning, productivity, and career development</vt:lpstr>
      <vt:lpstr>Learning objectives </vt:lpstr>
      <vt:lpstr>Will a Bullet Journal change my life and solve all my problems?</vt:lpstr>
      <vt:lpstr>What do we mean by under-resourced?</vt:lpstr>
      <vt:lpstr>What do we mean by under-resourced?</vt:lpstr>
      <vt:lpstr>Bullet Journal supply list</vt:lpstr>
      <vt:lpstr>PowerPoint Presentation</vt:lpstr>
      <vt:lpstr>PowerPoint Presentation</vt:lpstr>
      <vt:lpstr>Basic setup and terminology </vt:lpstr>
      <vt:lpstr>Symbols</vt:lpstr>
      <vt:lpstr>Index</vt:lpstr>
      <vt:lpstr>Future/yearly log</vt:lpstr>
      <vt:lpstr>Monthly log</vt:lpstr>
      <vt:lpstr>Weekly/daily log</vt:lpstr>
      <vt:lpstr>Collections</vt:lpstr>
      <vt:lpstr>Collections</vt:lpstr>
      <vt:lpstr>Collections</vt:lpstr>
      <vt:lpstr>Collections</vt:lpstr>
      <vt:lpstr>Collections</vt:lpstr>
      <vt:lpstr>Collections</vt:lpstr>
      <vt:lpstr>Pros of Bullet Journals</vt:lpstr>
      <vt:lpstr>Cons of Bullet Journals</vt:lpstr>
      <vt:lpstr>Questions so far?</vt:lpstr>
      <vt:lpstr>Drilling down:</vt:lpstr>
      <vt:lpstr>Step sheets</vt:lpstr>
      <vt:lpstr>Example </vt:lpstr>
      <vt:lpstr>Career Planning in a Bullet Journal</vt:lpstr>
      <vt:lpstr>Additional resources</vt:lpstr>
    </vt:vector>
  </TitlesOfParts>
  <Company>Capella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Bullet Journals</dc:title>
  <dc:creator>Montemayor, Annie</dc:creator>
  <cp:lastModifiedBy>Montemayor, Annie</cp:lastModifiedBy>
  <cp:revision>38</cp:revision>
  <dcterms:created xsi:type="dcterms:W3CDTF">2018-09-13T18:31:53Z</dcterms:created>
  <dcterms:modified xsi:type="dcterms:W3CDTF">2019-06-13T15:00:15Z</dcterms:modified>
</cp:coreProperties>
</file>