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55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31268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Current challenges: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Found good success with this model, yet are at capacity and the limit of our potential under this current structure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Current trends and issues: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Appointment wait times, duplication of effort, counselors not always being utilized in the best ways 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Examples: resume appts, seeing mostly seniors, replicating work that is common across majors - ex. Major exploration events by major 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200"/>
              <a:buChar char="•"/>
            </a:pPr>
            <a:r>
              <a:rPr lang="en" sz="1200">
                <a:solidFill>
                  <a:schemeClr val="dk1"/>
                </a:solidFill>
              </a:rPr>
              <a:t>Experimenting with some modes of scaling our work (Psych Moodle example) capacity limits our ability to really explore this more and make big changes </a:t>
            </a:r>
            <a:endParaRPr sz="120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 mins (discussion) + 3 mins (transition)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Group Debrief - 15 mins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each group identify any common themes and share what is on the sheet they ended with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Spend more time as a large group discussing Q4 and Q5 - to jump to “where do we go next” dialogue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follow-up question: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○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other factors or questions should we be considering that were missed today?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Closing? Closing reflection?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6" name="Shape 56" descr="UofM-4_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002631"/>
            <a:ext cx="9145500" cy="31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4267200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1085850"/>
            <a:ext cx="4267200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7A001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A001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2914650" y="-1600200"/>
            <a:ext cx="3314700" cy="86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5772150" y="1257300"/>
            <a:ext cx="4114800" cy="2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1352550" y="-838200"/>
            <a:ext cx="41148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 descr="UofM-4_M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5500" cy="50733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7A001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7A0019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7A001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7A001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7A0019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sg0022@umn.edu" TargetMode="External"/><Relationship Id="rId4" Type="http://schemas.openxmlformats.org/officeDocument/2006/relationships/hyperlink" Target="mailto:stit0028@umn.edu" TargetMode="Externa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1028700" y="3501975"/>
            <a:ext cx="7086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chemeClr val="dk1"/>
                </a:solidFill>
              </a:rPr>
              <a:t>Maggie Heier, Assistant Director &amp; Career Counselor - CLA Career Services</a:t>
            </a:r>
            <a:endParaRPr sz="1600" i="1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chemeClr val="dk1"/>
                </a:solidFill>
              </a:rPr>
              <a:t>Laura Heilman, Career Counselor - CLA Career Services</a:t>
            </a:r>
            <a:endParaRPr sz="1600" i="1">
              <a:solidFill>
                <a:schemeClr val="dk1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676400" y="4743450"/>
            <a:ext cx="57465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University of Minnesota is an equal opportunity educator and employer</a:t>
            </a:r>
            <a:endParaRPr sz="12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06500" y="722975"/>
            <a:ext cx="7086600" cy="7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Career Counseling without Career Counselors?</a:t>
            </a:r>
            <a:endParaRPr sz="2400" b="1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Ideas for Scaling our Work Beyond 1-1 Meetings</a:t>
            </a:r>
            <a:endParaRPr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What’s Prompting this Conversation?</a:t>
            </a:r>
            <a:endParaRPr sz="360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/>
              <a:t>How we are organized:</a:t>
            </a:r>
            <a:r>
              <a:rPr lang="en" sz="2500"/>
              <a:t> 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College of Liberal Arts Career Services - U of M 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~13,500 undergraduate students in CLA 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Since 2015 our model has been departmentally-focused 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9 people with portion of role as “DCCs”   (~1:1700)</a:t>
            </a:r>
            <a:endParaRPr sz="25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/>
              <a:t>Note about use of term “counselor” </a:t>
            </a:r>
            <a:endParaRPr sz="14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What’s Prompting this Conversation?</a:t>
            </a:r>
            <a:endParaRPr sz="3600"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/>
              <a:t>Current challenges: </a:t>
            </a:r>
            <a:endParaRPr sz="2500" b="1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Found good success with this model, yet are at capacity and the limit of our potential under this current structure 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Examples of current trends and issues</a:t>
            </a:r>
            <a:endParaRPr sz="2500"/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" sz="2500"/>
              <a:t>Experimenting with ideas for scaling our work yet capacity/time issues prevent us from making big changes 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for Today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Discuss strategies for how to meet the needs of all students/clients in a scalable, effective, and equitable way 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Roundtable Discussions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28600" y="1047000"/>
            <a:ext cx="8686800" cy="9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Round 1: </a:t>
            </a:r>
            <a:endParaRPr sz="1800" b="1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Quickly introduce yourselves and discuss the question provided on the chart paper in front of you. </a:t>
            </a:r>
            <a:endParaRPr sz="140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Add any ideas/strategies/considerations that come up in conversation.</a:t>
            </a:r>
            <a:endParaRPr sz="1400"/>
          </a:p>
        </p:txBody>
      </p:sp>
      <p:sp>
        <p:nvSpPr>
          <p:cNvPr id="122" name="Shape 122"/>
          <p:cNvSpPr txBox="1"/>
          <p:nvPr/>
        </p:nvSpPr>
        <p:spPr>
          <a:xfrm>
            <a:off x="228600" y="2014800"/>
            <a:ext cx="8656500" cy="111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Round 2: </a:t>
            </a:r>
            <a:endParaRPr sz="1800" b="1">
              <a:solidFill>
                <a:schemeClr val="dk1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</a:rPr>
              <a:t>Pass the chart paper to the table next to you (clockwise). 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</a:rPr>
              <a:t>Read through the previous group’s responses and add any additional ideas/strategies/considerations to the list.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28600" y="3108450"/>
            <a:ext cx="8686800" cy="1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Round 3: </a:t>
            </a:r>
            <a:endParaRPr sz="1800">
              <a:solidFill>
                <a:schemeClr val="dk1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</a:rPr>
              <a:t>Pass the chart paper to the table next to you (clockwise). 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</a:rPr>
              <a:t>Read through the previous groups’ responses and add any additional ideas/strategies/considerations to the list. 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7A0019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</a:rPr>
              <a:t>Identify and be prepared to share key themes and highlights with the large group.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Large Group Debrief</a:t>
            </a: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What strategies have been used to scale services to </a:t>
            </a:r>
            <a:r>
              <a:rPr lang="en" sz="1800" b="1"/>
              <a:t>serve more clients without minimizing the quality</a:t>
            </a:r>
            <a:r>
              <a:rPr lang="en" sz="1800"/>
              <a:t> of their experience? </a:t>
            </a:r>
            <a:endParaRPr sz="180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What role can </a:t>
            </a:r>
            <a:r>
              <a:rPr lang="en" sz="1800" b="1"/>
              <a:t>technology</a:t>
            </a:r>
            <a:r>
              <a:rPr lang="en" sz="1800"/>
              <a:t> play in helping us reach more clients, or better ascertain needs to provide more personalized service? </a:t>
            </a:r>
            <a:endParaRPr sz="180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How do we get the </a:t>
            </a:r>
            <a:r>
              <a:rPr lang="en" sz="1800" b="1"/>
              <a:t>right client/student to the right level of service</a:t>
            </a:r>
            <a:r>
              <a:rPr lang="en" sz="1800"/>
              <a:t> at the right time and provided by the appropriate resource/person?</a:t>
            </a:r>
            <a:endParaRPr sz="1800"/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How can </a:t>
            </a:r>
            <a:r>
              <a:rPr lang="en" sz="1800" b="1"/>
              <a:t>scalability create more equity and access</a:t>
            </a:r>
            <a:r>
              <a:rPr lang="en" sz="1800"/>
              <a:t> in our work? </a:t>
            </a:r>
            <a:endParaRPr sz="1800"/>
          </a:p>
          <a:p>
            <a:pPr marL="457200" lvl="0" indent="-342900" rtl="0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 sz="1800"/>
              <a:t>As counselors, what </a:t>
            </a:r>
            <a:r>
              <a:rPr lang="en" sz="1800" b="1"/>
              <a:t>ethical issues</a:t>
            </a:r>
            <a:r>
              <a:rPr lang="en" sz="1800"/>
              <a:t> must we watch out for when scaling our work?</a:t>
            </a:r>
            <a:endParaRPr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28600" y="285750"/>
            <a:ext cx="8686800" cy="57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 Reflection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28600" y="1085850"/>
            <a:ext cx="8686800" cy="33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Where do we go next?</a:t>
            </a:r>
            <a:endParaRPr sz="2400"/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What other factors or questions should we be considering that were missed today?</a:t>
            </a:r>
            <a:endParaRPr sz="2400"/>
          </a:p>
          <a:p>
            <a:pPr marL="457200" lvl="0" indent="-3810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Any concrete ideas you will be considering as a result of this session? </a:t>
            </a:r>
            <a:endParaRPr sz="2400"/>
          </a:p>
          <a:p>
            <a:pPr marL="457200" lvl="0" indent="-381000" rtl="0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Additional reflections?</a:t>
            </a:r>
            <a:endParaRPr sz="2400"/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1006350" y="1120738"/>
            <a:ext cx="7086600" cy="3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1">
                <a:solidFill>
                  <a:schemeClr val="dk1"/>
                </a:solidFill>
              </a:rPr>
              <a:t>cla.umn.edu/career</a:t>
            </a:r>
            <a:endParaRPr sz="2400" b="1" i="1">
              <a:solidFill>
                <a:schemeClr val="dk1"/>
              </a:solidFill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98250" y="200875"/>
            <a:ext cx="7772400" cy="7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us!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04950" y="2114325"/>
            <a:ext cx="8559000" cy="229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1"/>
              <a:t>Maggie Heier</a:t>
            </a:r>
            <a:r>
              <a:rPr lang="en" sz="2400" i="1"/>
              <a:t>, Assistant Director &amp; Career Counselor 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/>
              <a:t>CLA Career Services - University of MN Twin Cities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i="1" u="sng">
                <a:solidFill>
                  <a:schemeClr val="hlink"/>
                </a:solidFill>
                <a:hlinkClick r:id="rId3"/>
              </a:rPr>
              <a:t>cosg0022@umn.edu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1"/>
              <a:t>Laura Heilman</a:t>
            </a:r>
            <a:r>
              <a:rPr lang="en" sz="2400" i="1"/>
              <a:t>, Career Counselor 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/>
              <a:t>CLA Career Services - University of MN Twin Cities</a:t>
            </a:r>
            <a:endParaRPr sz="2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i="1" u="sng">
                <a:solidFill>
                  <a:schemeClr val="hlink"/>
                </a:solidFill>
                <a:hlinkClick r:id="rId4"/>
              </a:rPr>
              <a:t>stit0028@umn.edu</a:t>
            </a:r>
            <a:endParaRPr sz="2400" b="1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ofM-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Macintosh PowerPoint</Application>
  <PresentationFormat>On-screen Show (16:9)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Simple Light</vt:lpstr>
      <vt:lpstr>UofM-4</vt:lpstr>
      <vt:lpstr>PowerPoint Presentation</vt:lpstr>
      <vt:lpstr>What’s Prompting this Conversation?</vt:lpstr>
      <vt:lpstr>What’s Prompting this Conversation?</vt:lpstr>
      <vt:lpstr>Goal for Today</vt:lpstr>
      <vt:lpstr>Roundtable Discussions</vt:lpstr>
      <vt:lpstr>Large Group Debrief</vt:lpstr>
      <vt:lpstr>Closing Reflection</vt:lpstr>
      <vt:lpstr>Contact us!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Default</cp:lastModifiedBy>
  <cp:revision>1</cp:revision>
  <dcterms:modified xsi:type="dcterms:W3CDTF">2018-04-25T19:50:11Z</dcterms:modified>
</cp:coreProperties>
</file>