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6"/>
  </p:notesMasterIdLst>
  <p:sldIdLst>
    <p:sldId id="256" r:id="rId2"/>
    <p:sldId id="258" r:id="rId3"/>
    <p:sldId id="263" r:id="rId4"/>
    <p:sldId id="265" r:id="rId5"/>
    <p:sldId id="266" r:id="rId6"/>
    <p:sldId id="267" r:id="rId7"/>
    <p:sldId id="273" r:id="rId8"/>
    <p:sldId id="274" r:id="rId9"/>
    <p:sldId id="272" r:id="rId10"/>
    <p:sldId id="287" r:id="rId11"/>
    <p:sldId id="288" r:id="rId12"/>
    <p:sldId id="289" r:id="rId13"/>
    <p:sldId id="294" r:id="rId14"/>
    <p:sldId id="280" r:id="rId15"/>
    <p:sldId id="281" r:id="rId16"/>
    <p:sldId id="296" r:id="rId17"/>
    <p:sldId id="297" r:id="rId18"/>
    <p:sldId id="282" r:id="rId19"/>
    <p:sldId id="284" r:id="rId20"/>
    <p:sldId id="279" r:id="rId21"/>
    <p:sldId id="276" r:id="rId22"/>
    <p:sldId id="277" r:id="rId23"/>
    <p:sldId id="278" r:id="rId24"/>
    <p:sldId id="28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atin typeface="Calibri"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B1638B0E-3B93-4753-937A-596D1128A47F}" type="datetimeFigureOut">
              <a:rPr lang="en-US"/>
              <a:pPr>
                <a:defRPr/>
              </a:pPr>
              <a:t>7/17/2012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088E70C8-EE2E-4F6A-AAB9-3BF4E1F83C6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a:lstStyle/>
          <a:p>
            <a:fld id="{12AEF928-24CA-4437-8EC0-58AB4B65EA0F}"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Often, the boss as the bully, but some folks tried to work things out.  In some cases where the boss was not the bully, they went to the boss for support.  In the former situation, the boss didn’t change or got worse or more nuanced in bullying.  In the latter case, the boss sometimes supported the employee, but other times did nothing.</a:t>
            </a:r>
          </a:p>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a:lstStyle/>
          <a:p>
            <a:fld id="{AC8476DA-A267-41A3-940F-0922964D3BD2}" type="slidenum">
              <a:rPr lang="en-US"/>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a:lstStyle/>
          <a:p>
            <a:fld id="{F1AAE86F-2DF0-47C8-8074-1E85F09AD556}" type="slidenum">
              <a:rPr lang="en-US"/>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a:lstStyle/>
          <a:p>
            <a:fld id="{05D7F180-B9D8-4161-B45D-E0106B5C0EA2}"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Make good use of your network to assess the environment; it’s important to use linked-in other sources to identify who you may be working with in the future.</a:t>
            </a:r>
          </a:p>
          <a:p>
            <a:pPr eaLnBrk="1" hangingPunct="1">
              <a:spcBef>
                <a:spcPct val="0"/>
              </a:spcBef>
            </a:pPr>
            <a:endParaRPr lang="en-US" smtClean="0"/>
          </a:p>
          <a:p>
            <a:pPr eaLnBrk="1" hangingPunct="1">
              <a:spcBef>
                <a:spcPct val="0"/>
              </a:spcBef>
            </a:pPr>
            <a:r>
              <a:rPr lang="en-US" smtClean="0"/>
              <a:t>Remember: majority of bullies are bosses/managers, so talk to subordinates, not just peers or superiors.</a:t>
            </a:r>
          </a:p>
          <a:p>
            <a:pPr eaLnBrk="1" hangingPunct="1">
              <a:spcBef>
                <a:spcPct val="0"/>
              </a:spcBef>
            </a:pPr>
            <a:endParaRPr lang="en-US" smtClean="0"/>
          </a:p>
          <a:p>
            <a:pPr eaLnBrk="1" hangingPunct="1">
              <a:spcBef>
                <a:spcPct val="0"/>
              </a:spcBef>
            </a:pPr>
            <a:r>
              <a:rPr lang="en-US" smtClean="0"/>
              <a:t>What else have you tried using/doing?</a:t>
            </a:r>
          </a:p>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ln>
            <a:miter lim="800000"/>
            <a:headEnd/>
            <a:tailEnd/>
          </a:ln>
        </p:spPr>
        <p:txBody>
          <a:bodyPr/>
          <a:lstStyle/>
          <a:p>
            <a:fld id="{2A99185A-5CDA-4CF1-A4A2-9323DAC71882}"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ln>
            <a:miter lim="800000"/>
            <a:headEnd/>
            <a:tailEnd/>
          </a:ln>
        </p:spPr>
        <p:txBody>
          <a:bodyPr/>
          <a:lstStyle/>
          <a:p>
            <a:fld id="{1A265276-CAC0-48D9-A0FB-ED7CE55630CE}"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Split people into groups to do this and have groups report back. </a:t>
            </a:r>
          </a:p>
        </p:txBody>
      </p:sp>
      <p:sp>
        <p:nvSpPr>
          <p:cNvPr id="47108" name="Slide Number Placeholder 3"/>
          <p:cNvSpPr>
            <a:spLocks noGrp="1"/>
          </p:cNvSpPr>
          <p:nvPr>
            <p:ph type="sldNum" sz="quarter" idx="5"/>
          </p:nvPr>
        </p:nvSpPr>
        <p:spPr bwMode="auto">
          <a:noFill/>
          <a:ln>
            <a:miter lim="800000"/>
            <a:headEnd/>
            <a:tailEnd/>
          </a:ln>
        </p:spPr>
        <p:txBody>
          <a:bodyPr/>
          <a:lstStyle/>
          <a:p>
            <a:fld id="{9F548649-CE15-41F3-BA3E-46C3E6BFE64A}"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have you heard that works?</a:t>
            </a:r>
          </a:p>
        </p:txBody>
      </p:sp>
      <p:sp>
        <p:nvSpPr>
          <p:cNvPr id="48132" name="Slide Number Placeholder 3"/>
          <p:cNvSpPr>
            <a:spLocks noGrp="1"/>
          </p:cNvSpPr>
          <p:nvPr>
            <p:ph type="sldNum" sz="quarter" idx="5"/>
          </p:nvPr>
        </p:nvSpPr>
        <p:spPr bwMode="auto">
          <a:noFill/>
          <a:ln>
            <a:miter lim="800000"/>
            <a:headEnd/>
            <a:tailEnd/>
          </a:ln>
        </p:spPr>
        <p:txBody>
          <a:bodyPr/>
          <a:lstStyle/>
          <a:p>
            <a:fld id="{BD6D7FE7-2C01-44EB-B87B-2C95B8D3D6CE}"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a “bully team”= cross-section of employees, different levels, to rotate being the group to go to for intervention.  Also, could have someone on each team as the “advocate”; rotate these roles.</a:t>
            </a:r>
          </a:p>
        </p:txBody>
      </p:sp>
      <p:sp>
        <p:nvSpPr>
          <p:cNvPr id="49156" name="Slide Number Placeholder 3"/>
          <p:cNvSpPr>
            <a:spLocks noGrp="1"/>
          </p:cNvSpPr>
          <p:nvPr>
            <p:ph type="sldNum" sz="quarter" idx="5"/>
          </p:nvPr>
        </p:nvSpPr>
        <p:spPr bwMode="auto">
          <a:noFill/>
          <a:ln>
            <a:miter lim="800000"/>
            <a:headEnd/>
            <a:tailEnd/>
          </a:ln>
        </p:spPr>
        <p:txBody>
          <a:bodyPr/>
          <a:lstStyle/>
          <a:p>
            <a:fld id="{EC1C865B-4EDC-4663-AE8C-417469AE8FC9}" type="slidenum">
              <a:rPr lang="en-US"/>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Ultimately, need to decide: stay, accept, change, or leave.  What are you gaining in this situation?  Sometimes, if team is cohesive, can chase the bully out.</a:t>
            </a:r>
          </a:p>
          <a:p>
            <a:pPr eaLnBrk="1" hangingPunct="1">
              <a:spcBef>
                <a:spcPct val="0"/>
              </a:spcBef>
            </a:pPr>
            <a:endParaRPr lang="en-US" smtClean="0"/>
          </a:p>
          <a:p>
            <a:pPr eaLnBrk="1" hangingPunct="1">
              <a:spcBef>
                <a:spcPct val="0"/>
              </a:spcBef>
            </a:pPr>
            <a:r>
              <a:rPr lang="en-US" smtClean="0"/>
              <a:t>Business impact will be viewed more legitimately by the organization than your own story of victimization.  This will rally upper mgmt. and other stakeholders to take action.</a:t>
            </a:r>
          </a:p>
        </p:txBody>
      </p:sp>
      <p:sp>
        <p:nvSpPr>
          <p:cNvPr id="50180" name="Slide Number Placeholder 3"/>
          <p:cNvSpPr>
            <a:spLocks noGrp="1"/>
          </p:cNvSpPr>
          <p:nvPr>
            <p:ph type="sldNum" sz="quarter" idx="5"/>
          </p:nvPr>
        </p:nvSpPr>
        <p:spPr bwMode="auto">
          <a:noFill/>
          <a:ln>
            <a:miter lim="800000"/>
            <a:headEnd/>
            <a:tailEnd/>
          </a:ln>
        </p:spPr>
        <p:txBody>
          <a:bodyPr/>
          <a:lstStyle/>
          <a:p>
            <a:fld id="{AD190F52-EB6B-4378-9F4F-1AF9302062FC}" type="slidenum">
              <a:rPr lang="en-US"/>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Collect notes from recorders!!</a:t>
            </a:r>
          </a:p>
        </p:txBody>
      </p:sp>
      <p:sp>
        <p:nvSpPr>
          <p:cNvPr id="51204" name="Slide Number Placeholder 3"/>
          <p:cNvSpPr>
            <a:spLocks noGrp="1"/>
          </p:cNvSpPr>
          <p:nvPr>
            <p:ph type="sldNum" sz="quarter" idx="5"/>
          </p:nvPr>
        </p:nvSpPr>
        <p:spPr bwMode="auto">
          <a:noFill/>
          <a:ln>
            <a:miter lim="800000"/>
            <a:headEnd/>
            <a:tailEnd/>
          </a:ln>
        </p:spPr>
        <p:txBody>
          <a:bodyPr/>
          <a:lstStyle/>
          <a:p>
            <a:fld id="{BD8EFD88-834A-4B3E-82DE-CFFA1B2A2F78}" type="slidenum">
              <a:rPr lang="en-US"/>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Between 1993 &amp; 1999, 1.7 million incidents of workplace violence occurred annually in the US, with 12% of all victims reporting physical injuries (BLS, 2001)</a:t>
            </a:r>
          </a:p>
          <a:p>
            <a:pPr eaLnBrk="1" hangingPunct="1">
              <a:spcBef>
                <a:spcPct val="0"/>
              </a:spcBef>
            </a:pPr>
            <a:endParaRPr lang="en-US" smtClean="0"/>
          </a:p>
          <a:p>
            <a:pPr eaLnBrk="1" hangingPunct="1">
              <a:spcBef>
                <a:spcPct val="0"/>
              </a:spcBef>
            </a:pPr>
            <a:r>
              <a:rPr lang="en-US" smtClean="0"/>
              <a:t>PTSD: Iraq= 35%</a:t>
            </a:r>
          </a:p>
          <a:p>
            <a:pPr eaLnBrk="1" hangingPunct="1">
              <a:spcBef>
                <a:spcPct val="0"/>
              </a:spcBef>
            </a:pPr>
            <a:endParaRPr lang="en-US" smtClean="0"/>
          </a:p>
          <a:p>
            <a:pPr eaLnBrk="1" hangingPunct="1">
              <a:spcBef>
                <a:spcPct val="0"/>
              </a:spcBef>
            </a:pPr>
            <a:r>
              <a:rPr lang="en-US" smtClean="0"/>
              <a:t>77% of targets leave in some fashion</a:t>
            </a:r>
          </a:p>
          <a:p>
            <a:pPr eaLnBrk="1" hangingPunct="1">
              <a:spcBef>
                <a:spcPct val="0"/>
              </a:spcBef>
            </a:pPr>
            <a:endParaRPr lang="en-US" smtClean="0"/>
          </a:p>
          <a:p>
            <a:pPr eaLnBrk="1" hangingPunct="1">
              <a:spcBef>
                <a:spcPct val="0"/>
              </a:spcBef>
            </a:pPr>
            <a:r>
              <a:rPr lang="en-US" smtClean="0"/>
              <a:t>Exposure to bullying is like exposure to radiation—it leaves you vulnerable to various health issues and well being.</a:t>
            </a:r>
          </a:p>
          <a:p>
            <a:pPr eaLnBrk="1" hangingPunct="1">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a:lstStyle/>
          <a:p>
            <a:fld id="{FB57D302-2491-4EBF-B8DF-E16D1A40815B}" type="slidenum">
              <a:rPr lang="en-US"/>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I’ve worked with all situations.</a:t>
            </a:r>
          </a:p>
        </p:txBody>
      </p:sp>
      <p:sp>
        <p:nvSpPr>
          <p:cNvPr id="34820" name="Slide Number Placeholder 3"/>
          <p:cNvSpPr>
            <a:spLocks noGrp="1"/>
          </p:cNvSpPr>
          <p:nvPr>
            <p:ph type="sldNum" sz="quarter" idx="5"/>
          </p:nvPr>
        </p:nvSpPr>
        <p:spPr bwMode="auto">
          <a:noFill/>
          <a:ln>
            <a:miter lim="800000"/>
            <a:headEnd/>
            <a:tailEnd/>
          </a:ln>
        </p:spPr>
        <p:txBody>
          <a:bodyPr/>
          <a:lstStyle/>
          <a:p>
            <a:fld id="{D960CF88-8107-460A-B6A0-7ED58106DB40}" type="slidenum">
              <a:rPr lang="en-US"/>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Heard of mobbing before?</a:t>
            </a:r>
          </a:p>
        </p:txBody>
      </p:sp>
      <p:sp>
        <p:nvSpPr>
          <p:cNvPr id="35844" name="Slide Number Placeholder 3"/>
          <p:cNvSpPr>
            <a:spLocks noGrp="1"/>
          </p:cNvSpPr>
          <p:nvPr>
            <p:ph type="sldNum" sz="quarter" idx="5"/>
          </p:nvPr>
        </p:nvSpPr>
        <p:spPr bwMode="auto">
          <a:noFill/>
          <a:ln>
            <a:miter lim="800000"/>
            <a:headEnd/>
            <a:tailEnd/>
          </a:ln>
        </p:spPr>
        <p:txBody>
          <a:bodyPr/>
          <a:lstStyle/>
          <a:p>
            <a:fld id="{48E58BE3-A416-4A04-A920-E84526B68CF6}"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You’re job is not to be a punching bag for anyone!</a:t>
            </a:r>
          </a:p>
        </p:txBody>
      </p:sp>
      <p:sp>
        <p:nvSpPr>
          <p:cNvPr id="36868" name="Slide Number Placeholder 3"/>
          <p:cNvSpPr>
            <a:spLocks noGrp="1"/>
          </p:cNvSpPr>
          <p:nvPr>
            <p:ph type="sldNum" sz="quarter" idx="5"/>
          </p:nvPr>
        </p:nvSpPr>
        <p:spPr bwMode="auto">
          <a:noFill/>
          <a:ln>
            <a:miter lim="800000"/>
            <a:headEnd/>
            <a:tailEnd/>
          </a:ln>
        </p:spPr>
        <p:txBody>
          <a:bodyPr/>
          <a:lstStyle/>
          <a:p>
            <a:fld id="{06FEC62F-FB54-4481-8BC1-3756FE0CCC8D}" type="slidenum">
              <a:rPr lang="en-US"/>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a:lstStyle/>
          <a:p>
            <a:fld id="{BE19AF9F-BBAF-4F75-959B-036E3CDDF5FE}"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E.G.—highly compensated sales person cost the company $160,000 in one year: management time, executives, recruitment training of new employees, outside consultants, etc.  They decided to deduct 60% of this cost from his year-end bonus.</a:t>
            </a:r>
          </a:p>
        </p:txBody>
      </p:sp>
      <p:sp>
        <p:nvSpPr>
          <p:cNvPr id="38916" name="Slide Number Placeholder 3"/>
          <p:cNvSpPr>
            <a:spLocks noGrp="1"/>
          </p:cNvSpPr>
          <p:nvPr>
            <p:ph type="sldNum" sz="quarter" idx="5"/>
          </p:nvPr>
        </p:nvSpPr>
        <p:spPr bwMode="auto">
          <a:noFill/>
          <a:ln>
            <a:miter lim="800000"/>
            <a:headEnd/>
            <a:tailEnd/>
          </a:ln>
        </p:spPr>
        <p:txBody>
          <a:bodyPr/>
          <a:lstStyle/>
          <a:p>
            <a:fld id="{E0E285A9-1F69-4B92-BFA6-B948B4C1369A}" type="slidenum">
              <a:rPr lang="en-US"/>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a:lstStyle/>
          <a:p>
            <a:fld id="{0378517F-B8B3-4FCA-8817-FE8CD7A0817A}"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Had various industries, from non-profit to financial sector, from small 5-person organizations to large corporations.</a:t>
            </a:r>
          </a:p>
        </p:txBody>
      </p:sp>
      <p:sp>
        <p:nvSpPr>
          <p:cNvPr id="40964" name="Slide Number Placeholder 3"/>
          <p:cNvSpPr>
            <a:spLocks noGrp="1"/>
          </p:cNvSpPr>
          <p:nvPr>
            <p:ph type="sldNum" sz="quarter" idx="5"/>
          </p:nvPr>
        </p:nvSpPr>
        <p:spPr bwMode="auto">
          <a:noFill/>
          <a:ln>
            <a:miter lim="800000"/>
            <a:headEnd/>
            <a:tailEnd/>
          </a:ln>
        </p:spPr>
        <p:txBody>
          <a:bodyPr/>
          <a:lstStyle/>
          <a:p>
            <a:fld id="{F1997143-79DE-4A43-BA23-FD79328261F8}" type="slidenum">
              <a:rPr lang="en-US"/>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smtClean="0"/>
            </a:lvl1pPr>
          </a:lstStyle>
          <a:p>
            <a:pPr>
              <a:defRPr/>
            </a:pPr>
            <a:fld id="{8595AE33-460E-46F1-8897-0A59AA4C9F86}" type="datetimeFigureOut">
              <a:rPr lang="en-US"/>
              <a:pPr>
                <a:defRPr/>
              </a:pPr>
              <a:t>7/17/2012</a:t>
            </a:fld>
            <a:endParaRPr lang="en-US"/>
          </a:p>
        </p:txBody>
      </p:sp>
      <p:sp>
        <p:nvSpPr>
          <p:cNvPr id="12" name="Footer Placeholder 16"/>
          <p:cNvSpPr>
            <a:spLocks noGrp="1"/>
          </p:cNvSpPr>
          <p:nvPr>
            <p:ph type="ftr" sz="quarter" idx="11"/>
          </p:nvPr>
        </p:nvSpPr>
        <p:spPr/>
        <p:txBody>
          <a:bodyPr/>
          <a:lstStyle>
            <a:lvl1pPr>
              <a:defRPr smtClean="0"/>
            </a:lvl1pPr>
          </a:lstStyle>
          <a:p>
            <a:pPr>
              <a:defRPr/>
            </a:pPr>
            <a:endParaRPr lang="en-US"/>
          </a:p>
        </p:txBody>
      </p:sp>
      <p:sp>
        <p:nvSpPr>
          <p:cNvPr id="13" name="Slide Number Placeholder 28"/>
          <p:cNvSpPr>
            <a:spLocks noGrp="1"/>
          </p:cNvSpPr>
          <p:nvPr>
            <p:ph type="sldNum" sz="quarter" idx="12"/>
          </p:nvPr>
        </p:nvSpPr>
        <p:spPr/>
        <p:txBody>
          <a:bodyPr/>
          <a:lstStyle>
            <a:lvl1pPr>
              <a:defRPr smtClean="0"/>
            </a:lvl1pPr>
          </a:lstStyle>
          <a:p>
            <a:pPr>
              <a:defRPr/>
            </a:pPr>
            <a:fld id="{E3F84DA7-49F2-4E9F-BFE8-53136914069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A5D4C8A-CB46-44F2-95EF-250BD3706B07}" type="datetimeFigureOut">
              <a:rPr lang="en-US"/>
              <a:pPr>
                <a:defRPr/>
              </a:pPr>
              <a:t>7/17/2012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C032720-1761-4A13-8215-795784CA23C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1C6EF6-7960-437B-B051-C7F4FE89CA92}" type="datetimeFigureOut">
              <a:rPr lang="en-US"/>
              <a:pPr>
                <a:defRPr/>
              </a:pPr>
              <a:t>7/17/2012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C9265F2-894A-4975-AB48-256C7F8E1F3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http://www.innerviewconsulting.com/images/cp/highcolortitle.jpg"/>
          <p:cNvPicPr>
            <a:picLocks noChangeAspect="1" noChangeArrowheads="1"/>
          </p:cNvPicPr>
          <p:nvPr userDrawn="1"/>
        </p:nvPicPr>
        <p:blipFill>
          <a:blip r:embed="rId2" cstate="print"/>
          <a:srcRect/>
          <a:stretch>
            <a:fillRect/>
          </a:stretch>
        </p:blipFill>
        <p:spPr bwMode="auto">
          <a:xfrm>
            <a:off x="6324600" y="6324600"/>
            <a:ext cx="2514600" cy="381000"/>
          </a:xfrm>
          <a:prstGeom prst="rect">
            <a:avLst/>
          </a:prstGeom>
          <a:noFill/>
          <a:ln w="9525">
            <a:noFill/>
            <a:miter lim="800000"/>
            <a:headEnd/>
            <a:tailEnd/>
          </a:ln>
        </p:spPr>
      </p:pic>
      <p:pic>
        <p:nvPicPr>
          <p:cNvPr id="5" name="Picture 2" descr="http://www.innerviewconsulting.com/images/cp/lightbutton.jpg"/>
          <p:cNvPicPr>
            <a:picLocks noChangeAspect="1" noChangeArrowheads="1"/>
          </p:cNvPicPr>
          <p:nvPr userDrawn="1"/>
        </p:nvPicPr>
        <p:blipFill>
          <a:blip r:embed="rId3" cstate="print"/>
          <a:srcRect/>
          <a:stretch>
            <a:fillRect/>
          </a:stretch>
        </p:blipFill>
        <p:spPr bwMode="auto">
          <a:xfrm>
            <a:off x="152400" y="180975"/>
            <a:ext cx="571500" cy="504825"/>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smtClean="0"/>
            </a:lvl1pPr>
          </a:lstStyle>
          <a:p>
            <a:pPr>
              <a:defRPr/>
            </a:pPr>
            <a:fld id="{59419FBA-0E6B-4548-87EB-6180EE02C79F}" type="datetimeFigureOut">
              <a:rPr lang="en-US"/>
              <a:pPr>
                <a:defRPr/>
              </a:pPr>
              <a:t>7/17/2012</a:t>
            </a:fld>
            <a:endParaRPr lang="en-US"/>
          </a:p>
        </p:txBody>
      </p:sp>
      <p:sp>
        <p:nvSpPr>
          <p:cNvPr id="7" name="Footer Placeholder 4"/>
          <p:cNvSpPr>
            <a:spLocks noGrp="1"/>
          </p:cNvSpPr>
          <p:nvPr>
            <p:ph type="ftr" sz="quarter" idx="11"/>
          </p:nvPr>
        </p:nvSpPr>
        <p:spPr/>
        <p:txBody>
          <a:bodyPr/>
          <a:lstStyle>
            <a:lvl1pPr>
              <a:defRPr smtClean="0"/>
            </a:lvl1pPr>
          </a:lstStyle>
          <a:p>
            <a:pPr>
              <a:defRPr/>
            </a:pPr>
            <a:endParaRPr lang="en-US"/>
          </a:p>
        </p:txBody>
      </p:sp>
      <p:sp>
        <p:nvSpPr>
          <p:cNvPr id="9" name="Slide Number Placeholder 5"/>
          <p:cNvSpPr>
            <a:spLocks noGrp="1"/>
          </p:cNvSpPr>
          <p:nvPr>
            <p:ph type="sldNum" sz="quarter" idx="12"/>
          </p:nvPr>
        </p:nvSpPr>
        <p:spPr/>
        <p:txBody>
          <a:bodyPr/>
          <a:lstStyle>
            <a:lvl1pPr>
              <a:defRPr smtClean="0"/>
            </a:lvl1pPr>
          </a:lstStyle>
          <a:p>
            <a:pPr>
              <a:defRPr/>
            </a:pPr>
            <a:fld id="{EE15B4F7-667A-4573-8243-3C823CAC140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smtClean="0">
              <a:solidFill>
                <a:srgbClr val="FFFFFF"/>
              </a:solidFill>
              <a:latin typeface="Perpetua" pitchFamily="18" charset="0"/>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smtClean="0"/>
            </a:lvl1pPr>
          </a:lstStyle>
          <a:p>
            <a:pPr>
              <a:defRPr/>
            </a:pPr>
            <a:fld id="{7B04DC4F-2F3F-41ED-B62E-6D09ED9A3A32}" type="datetimeFigureOut">
              <a:rPr lang="en-US"/>
              <a:pPr>
                <a:defRPr/>
              </a:pPr>
              <a:t>7/17/2012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smtClean="0"/>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smtClean="0"/>
            </a:lvl1pPr>
          </a:lstStyle>
          <a:p>
            <a:pPr>
              <a:defRPr/>
            </a:pPr>
            <a:fld id="{ACE21A56-EFC3-481C-97A3-E9DB33A5FFA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EBD5-5BEC-41A9-BF05-CA6282F59DF2}" type="datetimeFigureOut">
              <a:rPr lang="en-US"/>
              <a:pPr>
                <a:defRPr/>
              </a:pPr>
              <a:t>7/17/2012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2720BDF-B2C1-410D-BDEA-B420BEDD001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6EF6B2A-3813-46A9-A2E4-CC4722151039}" type="datetimeFigureOut">
              <a:rPr lang="en-US"/>
              <a:pPr>
                <a:defRPr/>
              </a:pPr>
              <a:t>7/17/2012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3AE76DE-62B6-4E35-980C-597D5FF3FDE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E3E456-559D-4F82-AC67-FA8E8A3931FD}" type="datetimeFigureOut">
              <a:rPr lang="en-US"/>
              <a:pPr>
                <a:defRPr/>
              </a:pPr>
              <a:t>7/17/2012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41C59489-FA5F-460A-ADE2-BC3E8DCC3F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D9D5660-53A3-45C7-9D8A-6D96F25F6162}" type="datetimeFigureOut">
              <a:rPr lang="en-US"/>
              <a:pPr>
                <a:defRPr/>
              </a:pPr>
              <a:t>7/17/2012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749EE4B-6014-4C73-922F-E693FEBF8B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smtClean="0"/>
            </a:lvl1pPr>
          </a:lstStyle>
          <a:p>
            <a:pPr>
              <a:defRPr/>
            </a:pPr>
            <a:fld id="{BD5A7D44-C1F5-4DB4-A309-0703C2F6AC39}" type="datetimeFigureOut">
              <a:rPr lang="en-US"/>
              <a:pPr>
                <a:defRPr/>
              </a:pPr>
              <a:t>7/17/2012</a:t>
            </a:fld>
            <a:endParaRPr lang="en-US"/>
          </a:p>
        </p:txBody>
      </p:sp>
      <p:sp>
        <p:nvSpPr>
          <p:cNvPr id="8" name="Footer Placeholder 5"/>
          <p:cNvSpPr>
            <a:spLocks noGrp="1"/>
          </p:cNvSpPr>
          <p:nvPr>
            <p:ph type="ftr" sz="quarter" idx="11"/>
          </p:nvPr>
        </p:nvSpPr>
        <p:spPr/>
        <p:txBody>
          <a:bodyPr/>
          <a:lstStyle>
            <a:lvl1pPr>
              <a:defRPr smtClean="0"/>
            </a:lvl1pPr>
          </a:lstStyle>
          <a:p>
            <a:pPr>
              <a:defRPr/>
            </a:pPr>
            <a:endParaRPr lang="en-US"/>
          </a:p>
        </p:txBody>
      </p:sp>
      <p:sp>
        <p:nvSpPr>
          <p:cNvPr id="9" name="Slide Number Placeholder 6"/>
          <p:cNvSpPr>
            <a:spLocks noGrp="1"/>
          </p:cNvSpPr>
          <p:nvPr>
            <p:ph type="sldNum" sz="quarter" idx="12"/>
          </p:nvPr>
        </p:nvSpPr>
        <p:spPr/>
        <p:txBody>
          <a:bodyPr/>
          <a:lstStyle>
            <a:lvl1pPr>
              <a:defRPr smtClean="0"/>
            </a:lvl1pPr>
          </a:lstStyle>
          <a:p>
            <a:pPr>
              <a:defRPr/>
            </a:pPr>
            <a:fld id="{63DECB3C-A313-418C-A1F4-32977C7459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smtClean="0"/>
            </a:lvl1pPr>
          </a:lstStyle>
          <a:p>
            <a:pPr>
              <a:defRPr/>
            </a:pPr>
            <a:fld id="{A98149B6-34E0-42B4-AB62-CB7AD36CFBAC}" type="datetimeFigureOut">
              <a:rPr lang="en-US"/>
              <a:pPr>
                <a:defRPr/>
              </a:pPr>
              <a:t>7/17/2012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smtClean="0"/>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smtClean="0"/>
            </a:lvl1pPr>
          </a:lstStyle>
          <a:p>
            <a:pPr>
              <a:defRPr/>
            </a:pPr>
            <a:fld id="{63995150-C4A9-499D-8B56-A7EFB2BDB02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srgbClr val="FFFFFF"/>
              </a:solidFill>
              <a:cs typeface="Arial" charset="0"/>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vert="horz" wrap="square" lIns="91440" tIns="45720" rIns="91440" bIns="45720" numCol="1" anchor="ctr" anchorCtr="0" compatLnSpc="1">
            <a:prstTxWarp prst="textNoShape">
              <a:avLst/>
            </a:prstTxWarp>
          </a:bodyPr>
          <a:lstStyle>
            <a:lvl1pPr algn="r">
              <a:defRPr sz="1400" smtClean="0">
                <a:solidFill>
                  <a:schemeClr val="tx2"/>
                </a:solidFill>
              </a:defRPr>
            </a:lvl1pPr>
          </a:lstStyle>
          <a:p>
            <a:pPr>
              <a:defRPr/>
            </a:pPr>
            <a:fld id="{70DBF8E4-6865-45B9-8D90-F5C795B0DDAA}" type="datetimeFigureOut">
              <a:rPr lang="en-US"/>
              <a:pPr>
                <a:defRPr/>
              </a:pPr>
              <a:t>7/17/2012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vert="horz" wrap="square" lIns="91440" tIns="45720" rIns="91440" bIns="45720" numCol="1" anchor="ctr" anchorCtr="0" compatLnSpc="1">
            <a:prstTxWarp prst="textNoShape">
              <a:avLst/>
            </a:prstTxWarp>
          </a:bodyPr>
          <a:lstStyle>
            <a:lvl1pPr>
              <a:defRPr sz="1400" smtClean="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smtClean="0">
                <a:solidFill>
                  <a:srgbClr val="FFFFFF"/>
                </a:solidFill>
                <a:latin typeface="Franklin Gothic Book" pitchFamily="34" charset="0"/>
              </a:defRPr>
            </a:lvl1pPr>
          </a:lstStyle>
          <a:p>
            <a:pPr>
              <a:defRPr/>
            </a:pPr>
            <a:fld id="{407CC04D-6A0D-4893-88AD-6B2376332AA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57" r:id="rId4"/>
    <p:sldLayoutId id="2147483758" r:id="rId5"/>
    <p:sldLayoutId id="2147483759" r:id="rId6"/>
    <p:sldLayoutId id="2147483760" r:id="rId7"/>
    <p:sldLayoutId id="2147483766" r:id="rId8"/>
    <p:sldLayoutId id="2147483767" r:id="rId9"/>
    <p:sldLayoutId id="2147483761" r:id="rId10"/>
    <p:sldLayoutId id="214748376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dean@innerviewconsulting.com" TargetMode="External"/><Relationship Id="rId7"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innerviewconsulting.com/about.htm" TargetMode="External"/><Relationship Id="rId5" Type="http://schemas.openxmlformats.org/officeDocument/2006/relationships/hyperlink" Target="http://www.linkedin.com/in/deandegroot" TargetMode="External"/><Relationship Id="rId4" Type="http://schemas.openxmlformats.org/officeDocument/2006/relationships/hyperlink" Target="http://www.innerviewconsulting.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ubtitle 2"/>
          <p:cNvSpPr>
            <a:spLocks noGrp="1"/>
          </p:cNvSpPr>
          <p:nvPr>
            <p:ph type="subTitle" idx="1"/>
          </p:nvPr>
        </p:nvSpPr>
        <p:spPr/>
        <p:txBody>
          <a:bodyPr/>
          <a:lstStyle/>
          <a:p>
            <a:pPr eaLnBrk="1" hangingPunct="1">
              <a:buFont typeface="Arial" charset="0"/>
              <a:buNone/>
            </a:pPr>
            <a:r>
              <a:rPr lang="en-US" smtClean="0"/>
              <a:t>Interview Findings, Implications &amp; Tactics</a:t>
            </a:r>
          </a:p>
          <a:p>
            <a:pPr eaLnBrk="1" hangingPunct="1">
              <a:buFont typeface="Arial" charset="0"/>
              <a:buNone/>
            </a:pPr>
            <a:r>
              <a:rPr lang="en-US" smtClean="0"/>
              <a:t>Dean R. DeGroot, M.S., LP</a:t>
            </a:r>
          </a:p>
        </p:txBody>
      </p:sp>
      <p:sp>
        <p:nvSpPr>
          <p:cNvPr id="7171" name="Title 1"/>
          <p:cNvSpPr>
            <a:spLocks noGrp="1"/>
          </p:cNvSpPr>
          <p:nvPr>
            <p:ph type="ctrTitle"/>
          </p:nvPr>
        </p:nvSpPr>
        <p:spPr>
          <a:xfrm>
            <a:off x="457200" y="1506538"/>
            <a:ext cx="8229600" cy="1470025"/>
          </a:xfrm>
        </p:spPr>
        <p:txBody>
          <a:bodyPr/>
          <a:lstStyle/>
          <a:p>
            <a:pPr eaLnBrk="1" hangingPunct="1"/>
            <a:r>
              <a:rPr smtClean="0"/>
              <a:t>Workplace Bullying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t>Interview Findings</a:t>
            </a:r>
          </a:p>
        </p:txBody>
      </p:sp>
      <p:sp>
        <p:nvSpPr>
          <p:cNvPr id="16387" name="Content Placeholder 2"/>
          <p:cNvSpPr>
            <a:spLocks noGrp="1"/>
          </p:cNvSpPr>
          <p:nvPr>
            <p:ph sz="quarter" idx="1"/>
          </p:nvPr>
        </p:nvSpPr>
        <p:spPr>
          <a:xfrm>
            <a:off x="457200" y="1295400"/>
            <a:ext cx="8229600" cy="4830763"/>
          </a:xfrm>
        </p:spPr>
        <p:txBody>
          <a:bodyPr/>
          <a:lstStyle/>
          <a:p>
            <a:pPr eaLnBrk="1" hangingPunct="1"/>
            <a:r>
              <a:rPr lang="en-US" smtClean="0"/>
              <a:t>Structured Interview began February 2011</a:t>
            </a:r>
          </a:p>
          <a:p>
            <a:pPr lvl="1" eaLnBrk="1" hangingPunct="1"/>
            <a:r>
              <a:rPr lang="en-US" smtClean="0"/>
              <a:t>25 Targets (20 women; 5 men)</a:t>
            </a:r>
          </a:p>
          <a:p>
            <a:pPr lvl="1" eaLnBrk="1" hangingPunct="1"/>
            <a:r>
              <a:rPr lang="en-US" smtClean="0"/>
              <a:t>4 EAP professionals</a:t>
            </a:r>
          </a:p>
          <a:p>
            <a:pPr lvl="1" eaLnBrk="1" hangingPunct="1"/>
            <a:r>
              <a:rPr lang="en-US" smtClean="0"/>
              <a:t>Requested 30 minutes; typically got an hour</a:t>
            </a:r>
          </a:p>
          <a:p>
            <a:pPr lvl="1" eaLnBrk="1" hangingPunct="1"/>
            <a:r>
              <a:rPr lang="en-US" smtClean="0"/>
              <a:t>Participants were helpful and often provided more information than requested</a:t>
            </a:r>
          </a:p>
          <a:p>
            <a:pPr lvl="1" eaLnBrk="1" hangingPunct="1"/>
            <a:r>
              <a:rPr lang="en-US" smtClean="0"/>
              <a:t>Many participants described the experience as “cathartic” or “therapeutic”</a:t>
            </a:r>
          </a:p>
          <a:p>
            <a:pPr lvl="1" eaLnBrk="1" hangingPunct="1"/>
            <a:r>
              <a:rPr lang="en-US" smtClean="0"/>
              <a:t>Most stated that they wanted the information to help others in some way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t>Demographics of Targets</a:t>
            </a:r>
          </a:p>
        </p:txBody>
      </p:sp>
      <p:sp>
        <p:nvSpPr>
          <p:cNvPr id="17411" name="Content Placeholder 2"/>
          <p:cNvSpPr>
            <a:spLocks noGrp="1"/>
          </p:cNvSpPr>
          <p:nvPr>
            <p:ph sz="quarter" idx="1"/>
          </p:nvPr>
        </p:nvSpPr>
        <p:spPr/>
        <p:txBody>
          <a:bodyPr/>
          <a:lstStyle/>
          <a:p>
            <a:pPr eaLnBrk="1" hangingPunct="1"/>
            <a:r>
              <a:rPr lang="en-US" smtClean="0"/>
              <a:t>Age when bullying began at work:</a:t>
            </a:r>
          </a:p>
          <a:p>
            <a:pPr lvl="1" eaLnBrk="1" hangingPunct="1"/>
            <a:r>
              <a:rPr lang="en-US" smtClean="0"/>
              <a:t>Range (24 to 61 years old)</a:t>
            </a:r>
          </a:p>
          <a:p>
            <a:pPr lvl="1" eaLnBrk="1" hangingPunct="1"/>
            <a:r>
              <a:rPr lang="en-US" smtClean="0"/>
              <a:t>72% between ages 41 &amp; 61</a:t>
            </a:r>
          </a:p>
          <a:p>
            <a:pPr eaLnBrk="1" hangingPunct="1"/>
            <a:r>
              <a:rPr lang="en-US" smtClean="0"/>
              <a:t>Tenure with Organization:</a:t>
            </a:r>
          </a:p>
          <a:p>
            <a:pPr lvl="1" eaLnBrk="1" hangingPunct="1"/>
            <a:r>
              <a:rPr lang="en-US" smtClean="0"/>
              <a:t>Range (less than 1 year to 31 years)</a:t>
            </a:r>
          </a:p>
          <a:p>
            <a:pPr lvl="1" eaLnBrk="1" hangingPunct="1"/>
            <a:r>
              <a:rPr lang="en-US" smtClean="0"/>
              <a:t>Mean average: 6.5 years; median= 5.64 years</a:t>
            </a:r>
          </a:p>
          <a:p>
            <a:pPr eaLnBrk="1" hangingPunct="1"/>
            <a:r>
              <a:rPr lang="en-US" smtClean="0"/>
              <a:t>Were you ever bullied/abused as a child/teen?</a:t>
            </a:r>
          </a:p>
          <a:p>
            <a:pPr lvl="1" eaLnBrk="1" hangingPunct="1"/>
            <a:r>
              <a:rPr lang="en-US" smtClean="0"/>
              <a:t>Yes:	60%			No:	40%</a:t>
            </a:r>
          </a:p>
          <a:p>
            <a:pPr lvl="1" eaLnBrk="1" hangingPunct="1">
              <a:buFont typeface="Arial" charset="0"/>
              <a:buChar char="•"/>
            </a:pPr>
            <a:endParaRPr lang="en-US" sz="2000" smtClean="0"/>
          </a:p>
          <a:p>
            <a:pPr lvl="1" eaLnBrk="1" hangingPunct="1">
              <a:buFont typeface="Arial" charset="0"/>
              <a:buChar char="•"/>
            </a:pPr>
            <a:r>
              <a:rPr lang="en-US" sz="2000" smtClean="0"/>
              <a:t>(Interview information: Dean DeGroot, 2011-12)</a:t>
            </a:r>
          </a:p>
          <a:p>
            <a:pPr eaLnBrk="1" hangingPunct="1"/>
            <a:endParaRPr lang="en-US" smtClean="0"/>
          </a:p>
        </p:txBody>
      </p:sp>
      <p:pic>
        <p:nvPicPr>
          <p:cNvPr id="17412" name="Picture 5"/>
          <p:cNvPicPr>
            <a:picLocks noChangeAspect="1" noChangeArrowheads="1"/>
          </p:cNvPicPr>
          <p:nvPr/>
        </p:nvPicPr>
        <p:blipFill>
          <a:blip r:embed="rId2" cstate="print"/>
          <a:srcRect/>
          <a:stretch>
            <a:fillRect/>
          </a:stretch>
        </p:blipFill>
        <p:spPr bwMode="auto">
          <a:xfrm>
            <a:off x="6858000" y="1295400"/>
            <a:ext cx="2095500" cy="209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Demographics</a:t>
            </a:r>
          </a:p>
        </p:txBody>
      </p:sp>
      <p:sp>
        <p:nvSpPr>
          <p:cNvPr id="18435" name="Content Placeholder 2"/>
          <p:cNvSpPr>
            <a:spLocks noGrp="1"/>
          </p:cNvSpPr>
          <p:nvPr>
            <p:ph sz="quarter" idx="1"/>
          </p:nvPr>
        </p:nvSpPr>
        <p:spPr>
          <a:xfrm>
            <a:off x="457200" y="1676400"/>
            <a:ext cx="8229600" cy="4525963"/>
          </a:xfrm>
        </p:spPr>
        <p:txBody>
          <a:bodyPr/>
          <a:lstStyle/>
          <a:p>
            <a:pPr eaLnBrk="1" hangingPunct="1"/>
            <a:r>
              <a:rPr lang="en-US" smtClean="0"/>
              <a:t># of Organizations bullied: one= 80%; </a:t>
            </a:r>
          </a:p>
          <a:p>
            <a:pPr lvl="1" eaLnBrk="1" hangingPunct="1"/>
            <a:r>
              <a:rPr lang="en-US" smtClean="0"/>
              <a:t>Two= 12%;		Three or more= 8%</a:t>
            </a:r>
          </a:p>
          <a:p>
            <a:pPr lvl="1" eaLnBrk="1" hangingPunct="1"/>
            <a:endParaRPr lang="en-US" smtClean="0"/>
          </a:p>
          <a:p>
            <a:pPr eaLnBrk="1" hangingPunct="1"/>
            <a:r>
              <a:rPr lang="en-US" smtClean="0"/>
              <a:t>Type of industries:</a:t>
            </a:r>
          </a:p>
          <a:p>
            <a:pPr lvl="1" eaLnBrk="1" hangingPunct="1"/>
            <a:r>
              <a:rPr lang="en-US" smtClean="0"/>
              <a:t>Consulting firms—20%</a:t>
            </a:r>
          </a:p>
          <a:p>
            <a:pPr lvl="1" eaLnBrk="1" hangingPunct="1"/>
            <a:r>
              <a:rPr lang="en-US" smtClean="0"/>
              <a:t>Technology company—12%</a:t>
            </a:r>
          </a:p>
          <a:p>
            <a:pPr lvl="1" eaLnBrk="1" hangingPunct="1"/>
            <a:r>
              <a:rPr lang="en-US" smtClean="0"/>
              <a:t>Healthcare—12%</a:t>
            </a:r>
          </a:p>
          <a:p>
            <a:pPr lvl="1" eaLnBrk="1" hangingPunct="1"/>
            <a:r>
              <a:rPr lang="en-US" smtClean="0"/>
              <a:t>Engineering-related—12%</a:t>
            </a:r>
          </a:p>
          <a:p>
            <a:pPr lvl="1" eaLnBrk="1" hangingPunct="1">
              <a:buFont typeface="Arial" charset="0"/>
              <a:buChar char="•"/>
            </a:pPr>
            <a:endParaRPr lang="en-US" sz="2000" smtClean="0"/>
          </a:p>
          <a:p>
            <a:pPr lvl="1" eaLnBrk="1" hangingPunct="1">
              <a:buFont typeface="Arial" charset="0"/>
              <a:buChar char="•"/>
            </a:pPr>
            <a:r>
              <a:rPr lang="en-US" sz="2000" smtClean="0"/>
              <a:t>(Interview information: Dean DeGroot, 2011-12)</a:t>
            </a:r>
          </a:p>
          <a:p>
            <a:pPr eaLnBrk="1" hangingPunct="1"/>
            <a:endParaRPr lang="en-US" smtClean="0"/>
          </a:p>
        </p:txBody>
      </p:sp>
      <p:pic>
        <p:nvPicPr>
          <p:cNvPr id="18436" name="Picture 4"/>
          <p:cNvPicPr>
            <a:picLocks noChangeAspect="1" noChangeArrowheads="1"/>
          </p:cNvPicPr>
          <p:nvPr/>
        </p:nvPicPr>
        <p:blipFill>
          <a:blip r:embed="rId3" cstate="print"/>
          <a:srcRect/>
          <a:stretch>
            <a:fillRect/>
          </a:stretch>
        </p:blipFill>
        <p:spPr bwMode="auto">
          <a:xfrm>
            <a:off x="6096000" y="2590800"/>
            <a:ext cx="28194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What did You Do About It?</a:t>
            </a:r>
          </a:p>
        </p:txBody>
      </p:sp>
      <p:sp>
        <p:nvSpPr>
          <p:cNvPr id="19459" name="Content Placeholder 2"/>
          <p:cNvSpPr>
            <a:spLocks noGrp="1"/>
          </p:cNvSpPr>
          <p:nvPr>
            <p:ph sz="quarter" idx="1"/>
          </p:nvPr>
        </p:nvSpPr>
        <p:spPr/>
        <p:txBody>
          <a:bodyPr/>
          <a:lstStyle/>
          <a:p>
            <a:pPr marL="514350" indent="-514350" eaLnBrk="1" hangingPunct="1">
              <a:buFont typeface="Calibri" pitchFamily="34" charset="0"/>
              <a:buAutoNum type="arabicPeriod"/>
            </a:pPr>
            <a:r>
              <a:rPr lang="en-US" smtClean="0"/>
              <a:t>Went to HR</a:t>
            </a:r>
          </a:p>
          <a:p>
            <a:pPr marL="514350" indent="-514350" eaLnBrk="1" hangingPunct="1">
              <a:buFont typeface="Calibri" pitchFamily="34" charset="0"/>
              <a:buAutoNum type="arabicPeriod"/>
            </a:pPr>
            <a:r>
              <a:rPr lang="en-US" smtClean="0"/>
              <a:t>Spoke to boss</a:t>
            </a:r>
          </a:p>
          <a:p>
            <a:pPr marL="514350" indent="-514350" eaLnBrk="1" hangingPunct="1">
              <a:buFont typeface="Calibri" pitchFamily="34" charset="0"/>
              <a:buAutoNum type="arabicPeriod"/>
            </a:pPr>
            <a:r>
              <a:rPr lang="en-US" smtClean="0"/>
              <a:t>Went to bosses boss/higher levels</a:t>
            </a:r>
          </a:p>
          <a:p>
            <a:pPr marL="514350" indent="-514350" eaLnBrk="1" hangingPunct="1">
              <a:buFont typeface="Calibri" pitchFamily="34" charset="0"/>
              <a:buAutoNum type="arabicPeriod"/>
            </a:pPr>
            <a:r>
              <a:rPr lang="en-US" smtClean="0"/>
              <a:t>Got a lawyer/went to legal department</a:t>
            </a:r>
          </a:p>
          <a:p>
            <a:pPr marL="514350" indent="-514350" eaLnBrk="1" hangingPunct="1">
              <a:buFont typeface="Calibri" pitchFamily="34" charset="0"/>
              <a:buAutoNum type="arabicPeriod"/>
            </a:pPr>
            <a:r>
              <a:rPr lang="en-US" smtClean="0"/>
              <a:t>Saw a counselor/therapist</a:t>
            </a:r>
          </a:p>
          <a:p>
            <a:pPr marL="514350" indent="-514350" eaLnBrk="1" hangingPunct="1">
              <a:buFont typeface="Calibri" pitchFamily="34" charset="0"/>
              <a:buAutoNum type="arabicPeriod"/>
            </a:pPr>
            <a:r>
              <a:rPr lang="en-US" smtClean="0"/>
              <a:t>Keep it all to myself</a:t>
            </a:r>
          </a:p>
          <a:p>
            <a:pPr marL="514350" indent="-514350" eaLnBrk="1" hangingPunct="1"/>
            <a:endParaRPr lang="en-US" smtClean="0"/>
          </a:p>
          <a:p>
            <a:pPr marL="514350" indent="-514350" eaLnBrk="1" hangingPunct="1"/>
            <a:endParaRPr lang="en-US" smtClean="0"/>
          </a:p>
          <a:p>
            <a:pPr marL="514350" lvl="1" indent="-514350" eaLnBrk="1" hangingPunct="1">
              <a:buFont typeface="Arial" charset="0"/>
              <a:buChar char="•"/>
            </a:pPr>
            <a:r>
              <a:rPr lang="en-US" sz="2000" smtClean="0"/>
              <a:t>(Interview information: Dean DeGroot, 2011-12)</a:t>
            </a:r>
          </a:p>
          <a:p>
            <a:pPr marL="514350" indent="-514350"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7467600" cy="944562"/>
          </a:xfrm>
        </p:spPr>
        <p:txBody>
          <a:bodyPr/>
          <a:lstStyle/>
          <a:p>
            <a:pPr eaLnBrk="1" hangingPunct="1"/>
            <a:r>
              <a:rPr lang="en-US" sz="3200" smtClean="0"/>
              <a:t>When Bullied, What should Happen?</a:t>
            </a:r>
          </a:p>
        </p:txBody>
      </p:sp>
      <p:sp>
        <p:nvSpPr>
          <p:cNvPr id="20483"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0A562B5F-0E5C-473D-AD48-81C6375AFDE1}" type="slidenum">
              <a:rPr lang="en-US">
                <a:latin typeface="Arial" charset="0"/>
              </a:rPr>
              <a:pPr/>
              <a:t>14</a:t>
            </a:fld>
            <a:endParaRPr lang="en-US">
              <a:latin typeface="Arial" charset="0"/>
            </a:endParaRPr>
          </a:p>
        </p:txBody>
      </p:sp>
      <p:sp>
        <p:nvSpPr>
          <p:cNvPr id="20484" name="Content Placeholder 2"/>
          <p:cNvSpPr>
            <a:spLocks noGrp="1"/>
          </p:cNvSpPr>
          <p:nvPr>
            <p:ph sz="quarter" idx="1"/>
          </p:nvPr>
        </p:nvSpPr>
        <p:spPr>
          <a:xfrm>
            <a:off x="457200" y="1371600"/>
            <a:ext cx="7467600" cy="5102225"/>
          </a:xfrm>
        </p:spPr>
        <p:txBody>
          <a:bodyPr/>
          <a:lstStyle/>
          <a:p>
            <a:pPr eaLnBrk="1" hangingPunct="1">
              <a:lnSpc>
                <a:spcPct val="90000"/>
              </a:lnSpc>
              <a:buFont typeface="Wingdings" pitchFamily="2" charset="2"/>
              <a:buChar char=""/>
            </a:pPr>
            <a:r>
              <a:rPr lang="en-US" sz="2400" smtClean="0"/>
              <a:t>Something specific is done to bully</a:t>
            </a:r>
          </a:p>
          <a:p>
            <a:pPr marL="639763" lvl="1" indent="-273050" eaLnBrk="1" hangingPunct="1">
              <a:lnSpc>
                <a:spcPct val="90000"/>
              </a:lnSpc>
            </a:pPr>
            <a:r>
              <a:rPr lang="en-US" sz="2200" smtClean="0"/>
              <a:t>Performance evaluation	</a:t>
            </a:r>
          </a:p>
          <a:p>
            <a:pPr marL="639763" lvl="1" indent="-273050" eaLnBrk="1" hangingPunct="1">
              <a:lnSpc>
                <a:spcPct val="90000"/>
              </a:lnSpc>
            </a:pPr>
            <a:r>
              <a:rPr lang="en-US" sz="2200" smtClean="0"/>
              <a:t>Training</a:t>
            </a:r>
          </a:p>
          <a:p>
            <a:pPr marL="639763" lvl="1" indent="-273050" eaLnBrk="1" hangingPunct="1">
              <a:lnSpc>
                <a:spcPct val="90000"/>
              </a:lnSpc>
            </a:pPr>
            <a:r>
              <a:rPr lang="en-US" sz="2200" smtClean="0"/>
              <a:t>Discipline/termination</a:t>
            </a:r>
          </a:p>
          <a:p>
            <a:pPr marL="639763" lvl="1" indent="-273050" eaLnBrk="1" hangingPunct="1">
              <a:lnSpc>
                <a:spcPct val="90000"/>
              </a:lnSpc>
            </a:pPr>
            <a:r>
              <a:rPr lang="en-US" sz="2200" smtClean="0"/>
              <a:t>Counseling/therapy/mediation</a:t>
            </a:r>
          </a:p>
          <a:p>
            <a:pPr eaLnBrk="1" hangingPunct="1">
              <a:lnSpc>
                <a:spcPct val="90000"/>
              </a:lnSpc>
              <a:buFont typeface="Wingdings" pitchFamily="2" charset="2"/>
              <a:buChar char=""/>
            </a:pPr>
            <a:r>
              <a:rPr lang="en-US" sz="2400" smtClean="0"/>
              <a:t>More HR practices regarding bullying</a:t>
            </a:r>
          </a:p>
          <a:p>
            <a:pPr marL="639763" lvl="1" indent="-273050" eaLnBrk="1" hangingPunct="1">
              <a:lnSpc>
                <a:spcPct val="90000"/>
              </a:lnSpc>
            </a:pPr>
            <a:r>
              <a:rPr lang="en-US" sz="2200" smtClean="0"/>
              <a:t>Define bullying</a:t>
            </a:r>
          </a:p>
          <a:p>
            <a:pPr marL="639763" lvl="1" indent="-273050" eaLnBrk="1" hangingPunct="1">
              <a:lnSpc>
                <a:spcPct val="90000"/>
              </a:lnSpc>
            </a:pPr>
            <a:r>
              <a:rPr lang="en-US" sz="2200" smtClean="0"/>
              <a:t>Mechanisms for safe reporting of incidents</a:t>
            </a:r>
          </a:p>
          <a:p>
            <a:pPr marL="639763" lvl="1" indent="-273050" eaLnBrk="1" hangingPunct="1">
              <a:lnSpc>
                <a:spcPct val="90000"/>
              </a:lnSpc>
            </a:pPr>
            <a:r>
              <a:rPr lang="en-US" sz="2200" smtClean="0"/>
              <a:t>Effective HR interventions &amp; investigations</a:t>
            </a:r>
          </a:p>
          <a:p>
            <a:pPr marL="639763" lvl="1" indent="-273050" eaLnBrk="1" hangingPunct="1">
              <a:lnSpc>
                <a:spcPct val="90000"/>
              </a:lnSpc>
            </a:pPr>
            <a:r>
              <a:rPr lang="en-US" sz="2200" smtClean="0"/>
              <a:t>Better involvement from company leaders</a:t>
            </a:r>
          </a:p>
          <a:p>
            <a:pPr eaLnBrk="1" hangingPunct="1">
              <a:lnSpc>
                <a:spcPct val="90000"/>
              </a:lnSpc>
              <a:buFont typeface="Wingdings" pitchFamily="2" charset="2"/>
              <a:buChar char=""/>
            </a:pPr>
            <a:r>
              <a:rPr lang="en-US" sz="2400" smtClean="0"/>
              <a:t>Target act quicker to help self</a:t>
            </a:r>
          </a:p>
          <a:p>
            <a:pPr marL="639763" lvl="1" indent="-273050" eaLnBrk="1" hangingPunct="1">
              <a:lnSpc>
                <a:spcPct val="90000"/>
              </a:lnSpc>
            </a:pPr>
            <a:r>
              <a:rPr lang="en-US" sz="2200" smtClean="0"/>
              <a:t>Realization, documentation, get help/protect self</a:t>
            </a:r>
          </a:p>
          <a:p>
            <a:pPr marL="639763" lvl="1" indent="-273050" eaLnBrk="1" hangingPunct="1">
              <a:lnSpc>
                <a:spcPct val="90000"/>
              </a:lnSpc>
            </a:pPr>
            <a:r>
              <a:rPr lang="en-US" sz="2200" smtClean="0"/>
              <a:t>(Interview information: Dean DeGroot, 2011-12)</a:t>
            </a:r>
          </a:p>
          <a:p>
            <a:pPr marL="639763" lvl="1" indent="-273050" eaLnBrk="1" hangingPunct="1">
              <a:lnSpc>
                <a:spcPct val="90000"/>
              </a:lnSpc>
            </a:pPr>
            <a:endParaRPr lang="en-US" sz="22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How Survive Bullying?</a:t>
            </a:r>
          </a:p>
        </p:txBody>
      </p:sp>
      <p:sp>
        <p:nvSpPr>
          <p:cNvPr id="21507"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6B34A49B-E2FC-47E8-A91F-8EEE6AEAD2E5}" type="slidenum">
              <a:rPr lang="en-US">
                <a:latin typeface="Arial" charset="0"/>
              </a:rPr>
              <a:pPr/>
              <a:t>15</a:t>
            </a:fld>
            <a:endParaRPr lang="en-US">
              <a:latin typeface="Arial" charset="0"/>
            </a:endParaRPr>
          </a:p>
        </p:txBody>
      </p:sp>
      <p:sp>
        <p:nvSpPr>
          <p:cNvPr id="21508" name="Content Placeholder 2"/>
          <p:cNvSpPr>
            <a:spLocks noGrp="1"/>
          </p:cNvSpPr>
          <p:nvPr>
            <p:ph sz="quarter" idx="1"/>
          </p:nvPr>
        </p:nvSpPr>
        <p:spPr/>
        <p:txBody>
          <a:bodyPr/>
          <a:lstStyle/>
          <a:p>
            <a:pPr eaLnBrk="1" hangingPunct="1">
              <a:lnSpc>
                <a:spcPct val="90000"/>
              </a:lnSpc>
              <a:buFont typeface="Arial" charset="0"/>
              <a:buChar char="•"/>
            </a:pPr>
            <a:r>
              <a:rPr lang="en-US" sz="2400" smtClean="0"/>
              <a:t>Supportive colleagues</a:t>
            </a:r>
          </a:p>
          <a:p>
            <a:pPr eaLnBrk="1" hangingPunct="1">
              <a:lnSpc>
                <a:spcPct val="90000"/>
              </a:lnSpc>
              <a:buFont typeface="Arial" charset="0"/>
              <a:buChar char="•"/>
            </a:pPr>
            <a:r>
              <a:rPr lang="en-US" sz="2400" smtClean="0"/>
              <a:t>Focus 1 day at a time/grit/determination</a:t>
            </a:r>
          </a:p>
          <a:p>
            <a:pPr eaLnBrk="1" hangingPunct="1">
              <a:lnSpc>
                <a:spcPct val="90000"/>
              </a:lnSpc>
              <a:buFont typeface="Arial" charset="0"/>
              <a:buChar char="•"/>
            </a:pPr>
            <a:r>
              <a:rPr lang="en-US" sz="2400" smtClean="0"/>
              <a:t>Supportive friends</a:t>
            </a:r>
          </a:p>
          <a:p>
            <a:pPr eaLnBrk="1" hangingPunct="1">
              <a:lnSpc>
                <a:spcPct val="90000"/>
              </a:lnSpc>
              <a:buFont typeface="Arial" charset="0"/>
              <a:buChar char="•"/>
            </a:pPr>
            <a:r>
              <a:rPr lang="en-US" sz="2400" smtClean="0"/>
              <a:t>Supportive family</a:t>
            </a:r>
          </a:p>
          <a:p>
            <a:pPr eaLnBrk="1" hangingPunct="1">
              <a:lnSpc>
                <a:spcPct val="90000"/>
              </a:lnSpc>
              <a:buFont typeface="Arial" charset="0"/>
              <a:buChar char="•"/>
            </a:pPr>
            <a:r>
              <a:rPr lang="en-US" sz="2400" smtClean="0"/>
              <a:t>Strong work team</a:t>
            </a:r>
          </a:p>
          <a:p>
            <a:pPr eaLnBrk="1" hangingPunct="1">
              <a:lnSpc>
                <a:spcPct val="90000"/>
              </a:lnSpc>
              <a:buFont typeface="Arial" charset="0"/>
              <a:buChar char="•"/>
            </a:pPr>
            <a:r>
              <a:rPr lang="en-US" sz="2400" smtClean="0"/>
              <a:t>Look for/attain a different job</a:t>
            </a:r>
          </a:p>
          <a:p>
            <a:pPr eaLnBrk="1" hangingPunct="1">
              <a:lnSpc>
                <a:spcPct val="90000"/>
              </a:lnSpc>
              <a:buFont typeface="Arial" charset="0"/>
              <a:buChar char="•"/>
            </a:pPr>
            <a:r>
              <a:rPr lang="en-US" sz="2400" smtClean="0"/>
              <a:t>Faith/prayer</a:t>
            </a:r>
          </a:p>
          <a:p>
            <a:pPr eaLnBrk="1" hangingPunct="1">
              <a:lnSpc>
                <a:spcPct val="90000"/>
              </a:lnSpc>
              <a:buFont typeface="Arial" charset="0"/>
              <a:buChar char="•"/>
            </a:pPr>
            <a:r>
              <a:rPr lang="en-US" sz="2400" smtClean="0"/>
              <a:t>Counseling/therapy</a:t>
            </a:r>
          </a:p>
          <a:p>
            <a:pPr eaLnBrk="1" hangingPunct="1">
              <a:lnSpc>
                <a:spcPct val="90000"/>
              </a:lnSpc>
              <a:buFont typeface="Arial" charset="0"/>
              <a:buChar char="•"/>
            </a:pPr>
            <a:r>
              <a:rPr lang="en-US" sz="2400" smtClean="0"/>
              <a:t>Realize it’s time to go</a:t>
            </a:r>
          </a:p>
          <a:p>
            <a:pPr eaLnBrk="1" hangingPunct="1">
              <a:lnSpc>
                <a:spcPct val="90000"/>
              </a:lnSpc>
              <a:buFont typeface="Arial" charset="0"/>
              <a:buChar char="•"/>
            </a:pPr>
            <a:endParaRPr lang="en-US" sz="2400" smtClean="0"/>
          </a:p>
          <a:p>
            <a:pPr lvl="1" eaLnBrk="1" hangingPunct="1">
              <a:lnSpc>
                <a:spcPct val="90000"/>
              </a:lnSpc>
              <a:buFont typeface="Arial" charset="0"/>
              <a:buChar char="–"/>
            </a:pPr>
            <a:r>
              <a:rPr lang="en-US" sz="2200" smtClean="0"/>
              <a:t>(Interview information: Dean DeGroot, 2011)</a:t>
            </a:r>
          </a:p>
          <a:p>
            <a:pPr lvl="1" eaLnBrk="1" hangingPunct="1">
              <a:lnSpc>
                <a:spcPct val="90000"/>
              </a:lnSpc>
              <a:buFont typeface="Arial" charset="0"/>
              <a:buChar char="–"/>
            </a:pPr>
            <a:endParaRPr lang="en-US" sz="2200" smtClean="0"/>
          </a:p>
        </p:txBody>
      </p:sp>
      <p:pic>
        <p:nvPicPr>
          <p:cNvPr id="21509" name="Picture 2"/>
          <p:cNvPicPr>
            <a:picLocks noChangeAspect="1" noChangeArrowheads="1"/>
          </p:cNvPicPr>
          <p:nvPr/>
        </p:nvPicPr>
        <p:blipFill>
          <a:blip r:embed="rId3" cstate="print"/>
          <a:srcRect/>
          <a:stretch>
            <a:fillRect/>
          </a:stretch>
        </p:blipFill>
        <p:spPr bwMode="auto">
          <a:xfrm>
            <a:off x="6629400" y="2590800"/>
            <a:ext cx="1743075"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Implications</a:t>
            </a:r>
          </a:p>
        </p:txBody>
      </p:sp>
      <p:sp>
        <p:nvSpPr>
          <p:cNvPr id="22531" name="Content Placeholder 2"/>
          <p:cNvSpPr>
            <a:spLocks noGrp="1"/>
          </p:cNvSpPr>
          <p:nvPr>
            <p:ph sz="quarter" idx="1"/>
          </p:nvPr>
        </p:nvSpPr>
        <p:spPr/>
        <p:txBody>
          <a:bodyPr/>
          <a:lstStyle/>
          <a:p>
            <a:pPr eaLnBrk="1" hangingPunct="1"/>
            <a:r>
              <a:rPr lang="en-US" smtClean="0"/>
              <a:t>People in power need to be more aware of how they impact the lives of others and need to take greater responsibility for their actions and the kind of climate they shape</a:t>
            </a:r>
          </a:p>
          <a:p>
            <a:pPr eaLnBrk="1" hangingPunct="1"/>
            <a:r>
              <a:rPr lang="en-US" smtClean="0"/>
              <a:t>Bullying creates significant health risks to employees, both physically &amp; psychologically</a:t>
            </a:r>
          </a:p>
          <a:p>
            <a:pPr eaLnBrk="1" hangingPunct="1"/>
            <a:r>
              <a:rPr lang="en-US" smtClean="0"/>
              <a:t>Bullying often ends with the target leaving; informal tactics don’t work—clear policies and training are required</a:t>
            </a:r>
          </a:p>
          <a:p>
            <a:pPr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t>What Career Counselors can do</a:t>
            </a:r>
          </a:p>
        </p:txBody>
      </p:sp>
      <p:sp>
        <p:nvSpPr>
          <p:cNvPr id="23555" name="Content Placeholder 2"/>
          <p:cNvSpPr>
            <a:spLocks noGrp="1"/>
          </p:cNvSpPr>
          <p:nvPr>
            <p:ph sz="quarter" idx="1"/>
          </p:nvPr>
        </p:nvSpPr>
        <p:spPr/>
        <p:txBody>
          <a:bodyPr/>
          <a:lstStyle/>
          <a:p>
            <a:pPr eaLnBrk="1" hangingPunct="1"/>
            <a:r>
              <a:rPr lang="en-US" smtClean="0"/>
              <a:t>Become more knowledgeable of PTSD and anxiety disorders</a:t>
            </a:r>
          </a:p>
          <a:p>
            <a:pPr eaLnBrk="1" hangingPunct="1"/>
            <a:r>
              <a:rPr lang="en-US" smtClean="0"/>
              <a:t>Coach candidates on several areas:</a:t>
            </a:r>
          </a:p>
          <a:p>
            <a:pPr lvl="1" eaLnBrk="1" hangingPunct="1"/>
            <a:r>
              <a:rPr lang="en-US" smtClean="0"/>
              <a:t>Assessing &amp; Identifying toxic environments</a:t>
            </a:r>
          </a:p>
          <a:p>
            <a:pPr lvl="1" eaLnBrk="1" hangingPunct="1"/>
            <a:r>
              <a:rPr lang="en-US" smtClean="0"/>
              <a:t>Supporting targets to return to the work world with their dignity</a:t>
            </a:r>
          </a:p>
          <a:p>
            <a:pPr lvl="1" eaLnBrk="1" hangingPunct="1"/>
            <a:r>
              <a:rPr lang="en-US" smtClean="0"/>
              <a:t>Providing resources on bullying to their clients</a:t>
            </a:r>
          </a:p>
          <a:p>
            <a:pPr lvl="1" eaLnBrk="1" hangingPunct="1"/>
            <a:r>
              <a:rPr lang="en-US" smtClean="0"/>
              <a:t>Improving verbal &amp; non-verbal communication skills and “political” skills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t>Assessing the Environment</a:t>
            </a:r>
          </a:p>
        </p:txBody>
      </p:sp>
      <p:sp>
        <p:nvSpPr>
          <p:cNvPr id="24579"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F9659984-26EE-46A7-A252-B5D52D77815F}" type="slidenum">
              <a:rPr lang="en-US">
                <a:latin typeface="Arial" charset="0"/>
              </a:rPr>
              <a:pPr/>
              <a:t>18</a:t>
            </a:fld>
            <a:endParaRPr lang="en-US">
              <a:latin typeface="Arial" charset="0"/>
            </a:endParaRPr>
          </a:p>
        </p:txBody>
      </p:sp>
      <p:sp>
        <p:nvSpPr>
          <p:cNvPr id="24580" name="Content Placeholder 2"/>
          <p:cNvSpPr>
            <a:spLocks noGrp="1"/>
          </p:cNvSpPr>
          <p:nvPr>
            <p:ph sz="quarter" idx="1"/>
          </p:nvPr>
        </p:nvSpPr>
        <p:spPr/>
        <p:txBody>
          <a:bodyPr/>
          <a:lstStyle/>
          <a:p>
            <a:pPr eaLnBrk="1" hangingPunct="1">
              <a:lnSpc>
                <a:spcPct val="90000"/>
              </a:lnSpc>
              <a:buFont typeface="Arial" charset="0"/>
              <a:buChar char="•"/>
            </a:pPr>
            <a:r>
              <a:rPr lang="en-US" sz="2400" smtClean="0"/>
              <a:t>Research organization—find out about reputation, turnover, philosophy, hiring practices, history of down-sizing.</a:t>
            </a:r>
          </a:p>
          <a:p>
            <a:pPr eaLnBrk="1" hangingPunct="1">
              <a:lnSpc>
                <a:spcPct val="90000"/>
              </a:lnSpc>
              <a:buFont typeface="Arial" charset="0"/>
              <a:buChar char="•"/>
            </a:pPr>
            <a:endParaRPr lang="en-US" sz="2400" smtClean="0"/>
          </a:p>
          <a:p>
            <a:pPr eaLnBrk="1" hangingPunct="1">
              <a:lnSpc>
                <a:spcPct val="90000"/>
              </a:lnSpc>
              <a:buFont typeface="Arial" charset="0"/>
              <a:buChar char="•"/>
            </a:pPr>
            <a:r>
              <a:rPr lang="en-US" sz="2400" smtClean="0"/>
              <a:t>LinkedIn: who can you talk to that can give you a sense of the organization</a:t>
            </a:r>
          </a:p>
          <a:p>
            <a:pPr eaLnBrk="1" hangingPunct="1">
              <a:lnSpc>
                <a:spcPct val="90000"/>
              </a:lnSpc>
              <a:buFont typeface="Arial" charset="0"/>
              <a:buChar char="•"/>
            </a:pPr>
            <a:endParaRPr lang="en-US" sz="2400" smtClean="0"/>
          </a:p>
          <a:p>
            <a:pPr eaLnBrk="1" hangingPunct="1">
              <a:lnSpc>
                <a:spcPct val="90000"/>
              </a:lnSpc>
              <a:buFont typeface="Arial" charset="0"/>
              <a:buChar char="•"/>
            </a:pPr>
            <a:r>
              <a:rPr lang="en-US" sz="2400" smtClean="0"/>
              <a:t>Business/Cultural Practices: </a:t>
            </a:r>
          </a:p>
          <a:p>
            <a:pPr lvl="1" eaLnBrk="1" hangingPunct="1">
              <a:lnSpc>
                <a:spcPct val="90000"/>
              </a:lnSpc>
              <a:buFont typeface="Arial" charset="0"/>
              <a:buChar char="–"/>
            </a:pPr>
            <a:r>
              <a:rPr lang="en-US" sz="2200" smtClean="0"/>
              <a:t>Policies regarding nepotism</a:t>
            </a:r>
          </a:p>
          <a:p>
            <a:pPr lvl="1" eaLnBrk="1" hangingPunct="1">
              <a:lnSpc>
                <a:spcPct val="90000"/>
              </a:lnSpc>
              <a:buFont typeface="Arial" charset="0"/>
              <a:buChar char="–"/>
            </a:pPr>
            <a:r>
              <a:rPr lang="en-US" sz="2200" smtClean="0"/>
              <a:t>Regular performance appraisal</a:t>
            </a:r>
          </a:p>
          <a:p>
            <a:pPr lvl="1" eaLnBrk="1" hangingPunct="1">
              <a:lnSpc>
                <a:spcPct val="90000"/>
              </a:lnSpc>
              <a:buFont typeface="Arial" charset="0"/>
              <a:buChar char="–"/>
            </a:pPr>
            <a:r>
              <a:rPr lang="en-US" sz="2200" smtClean="0"/>
              <a:t>Respectful workplace values/anti-bullying</a:t>
            </a:r>
          </a:p>
          <a:p>
            <a:pPr lvl="1" eaLnBrk="1" hangingPunct="1">
              <a:lnSpc>
                <a:spcPct val="90000"/>
              </a:lnSpc>
              <a:buFont typeface="Arial" charset="0"/>
              <a:buChar char="–"/>
            </a:pPr>
            <a:r>
              <a:rPr lang="en-US" sz="2200" smtClean="0"/>
              <a:t>Use of references—find subordinates to talk to.</a:t>
            </a:r>
          </a:p>
        </p:txBody>
      </p:sp>
      <p:pic>
        <p:nvPicPr>
          <p:cNvPr id="24581" name="Picture 3"/>
          <p:cNvPicPr>
            <a:picLocks noChangeAspect="1" noChangeArrowheads="1"/>
          </p:cNvPicPr>
          <p:nvPr/>
        </p:nvPicPr>
        <p:blipFill>
          <a:blip r:embed="rId3" cstate="print"/>
          <a:srcRect/>
          <a:stretch>
            <a:fillRect/>
          </a:stretch>
        </p:blipFill>
        <p:spPr bwMode="auto">
          <a:xfrm>
            <a:off x="7315200" y="3505200"/>
            <a:ext cx="122555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Enhancing the boss relationship</a:t>
            </a:r>
          </a:p>
        </p:txBody>
      </p:sp>
      <p:sp>
        <p:nvSpPr>
          <p:cNvPr id="25603"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334C7355-E474-4055-8763-C580ED153AEE}" type="slidenum">
              <a:rPr lang="en-US">
                <a:latin typeface="Arial" charset="0"/>
              </a:rPr>
              <a:pPr/>
              <a:t>19</a:t>
            </a:fld>
            <a:endParaRPr lang="en-US">
              <a:latin typeface="Arial" charset="0"/>
            </a:endParaRPr>
          </a:p>
        </p:txBody>
      </p:sp>
      <p:sp>
        <p:nvSpPr>
          <p:cNvPr id="3" name="Content Placeholder 2"/>
          <p:cNvSpPr>
            <a:spLocks noGrp="1"/>
          </p:cNvSpPr>
          <p:nvPr>
            <p:ph sz="quarter" idx="1"/>
          </p:nvPr>
        </p:nvSpPr>
        <p:spPr/>
        <p:txBody>
          <a:bodyPr rtlCol="0">
            <a:normAutofit fontScale="92500" lnSpcReduction="20000"/>
          </a:bodyPr>
          <a:lstStyle/>
          <a:p>
            <a:pPr marL="274320" indent="-274320" eaLnBrk="1" fontAlgn="auto" hangingPunct="1">
              <a:spcBef>
                <a:spcPts val="580"/>
              </a:spcBef>
              <a:spcAft>
                <a:spcPts val="0"/>
              </a:spcAft>
              <a:buFont typeface="Wingdings"/>
              <a:buChar char=""/>
              <a:defRPr/>
            </a:pPr>
            <a:r>
              <a:rPr lang="en-US" dirty="0" smtClean="0"/>
              <a:t>Know the “hot buttons” both by asking them and others; pursue good marks from those your boss respects</a:t>
            </a:r>
          </a:p>
          <a:p>
            <a:pPr marL="274320" indent="-274320" eaLnBrk="1" fontAlgn="auto" hangingPunct="1">
              <a:spcBef>
                <a:spcPts val="580"/>
              </a:spcBef>
              <a:spcAft>
                <a:spcPts val="0"/>
              </a:spcAft>
              <a:buFont typeface="Wingdings"/>
              <a:buChar char=""/>
              <a:defRPr/>
            </a:pPr>
            <a:r>
              <a:rPr lang="en-US" dirty="0" smtClean="0"/>
              <a:t>Clarify mutual expectations/goals immediately</a:t>
            </a:r>
          </a:p>
          <a:p>
            <a:pPr marL="274320" indent="-274320" eaLnBrk="1" fontAlgn="auto" hangingPunct="1">
              <a:spcBef>
                <a:spcPts val="580"/>
              </a:spcBef>
              <a:spcAft>
                <a:spcPts val="0"/>
              </a:spcAft>
              <a:buFont typeface="Wingdings"/>
              <a:buChar char=""/>
              <a:defRPr/>
            </a:pPr>
            <a:r>
              <a:rPr lang="en-US" dirty="0" smtClean="0"/>
              <a:t>What are their strengths/weaknesses?</a:t>
            </a:r>
          </a:p>
          <a:p>
            <a:pPr marL="274320" indent="-274320" eaLnBrk="1" fontAlgn="auto" hangingPunct="1">
              <a:spcBef>
                <a:spcPts val="580"/>
              </a:spcBef>
              <a:spcAft>
                <a:spcPts val="0"/>
              </a:spcAft>
              <a:buFont typeface="Wingdings"/>
              <a:buChar char=""/>
              <a:defRPr/>
            </a:pPr>
            <a:r>
              <a:rPr lang="en-US" dirty="0" smtClean="0"/>
              <a:t>How are problems typically handled?</a:t>
            </a:r>
          </a:p>
          <a:p>
            <a:pPr marL="274320" indent="-274320" eaLnBrk="1" fontAlgn="auto" hangingPunct="1">
              <a:spcBef>
                <a:spcPts val="580"/>
              </a:spcBef>
              <a:spcAft>
                <a:spcPts val="0"/>
              </a:spcAft>
              <a:buFont typeface="Wingdings"/>
              <a:buChar char=""/>
              <a:defRPr/>
            </a:pPr>
            <a:r>
              <a:rPr lang="en-US" dirty="0" smtClean="0"/>
              <a:t>What is their view of “success” and how is it celebrated?</a:t>
            </a:r>
          </a:p>
          <a:p>
            <a:pPr marL="274320" indent="-274320" eaLnBrk="1" fontAlgn="auto" hangingPunct="1">
              <a:spcBef>
                <a:spcPts val="580"/>
              </a:spcBef>
              <a:spcAft>
                <a:spcPts val="0"/>
              </a:spcAft>
              <a:buFont typeface="Wingdings"/>
              <a:buChar char=""/>
              <a:defRPr/>
            </a:pPr>
            <a:r>
              <a:rPr lang="en-US" dirty="0" smtClean="0"/>
              <a:t>Are you doing anything that could be viewed as a threat?</a:t>
            </a:r>
          </a:p>
          <a:p>
            <a:pPr marL="274320" indent="-274320" eaLnBrk="1" fontAlgn="auto" hangingPunct="1">
              <a:spcBef>
                <a:spcPts val="580"/>
              </a:spcBef>
              <a:spcAft>
                <a:spcPts val="0"/>
              </a:spcAft>
              <a:buFont typeface="Wingdings"/>
              <a:buChar char=""/>
              <a:defRPr/>
            </a:pPr>
            <a:r>
              <a:rPr lang="en-US" dirty="0" smtClean="0"/>
              <a:t>Recognize their accomplishments &amp; yours.</a:t>
            </a:r>
          </a:p>
          <a:p>
            <a:pPr marL="274320" indent="-274320" eaLnBrk="1" fontAlgn="auto" hangingPunct="1">
              <a:spcBef>
                <a:spcPts val="580"/>
              </a:spcBef>
              <a:spcAft>
                <a:spcPts val="0"/>
              </a:spcAft>
              <a:buFont typeface="Wingdings"/>
              <a:buChar char=""/>
              <a:defRPr/>
            </a:pPr>
            <a:r>
              <a:rPr lang="en-US" dirty="0" smtClean="0"/>
              <a:t>Have regular contact and no surprises</a:t>
            </a:r>
            <a:endParaRPr lang="en-US" dirty="0"/>
          </a:p>
        </p:txBody>
      </p:sp>
      <p:pic>
        <p:nvPicPr>
          <p:cNvPr id="25605" name="Picture 2"/>
          <p:cNvPicPr>
            <a:picLocks noChangeAspect="1" noChangeArrowheads="1"/>
          </p:cNvPicPr>
          <p:nvPr/>
        </p:nvPicPr>
        <p:blipFill>
          <a:blip r:embed="rId3" cstate="print"/>
          <a:srcRect/>
          <a:stretch>
            <a:fillRect/>
          </a:stretch>
        </p:blipFill>
        <p:spPr bwMode="auto">
          <a:xfrm>
            <a:off x="7315200" y="4495800"/>
            <a:ext cx="1601788" cy="172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Overview	</a:t>
            </a:r>
          </a:p>
        </p:txBody>
      </p:sp>
      <p:sp>
        <p:nvSpPr>
          <p:cNvPr id="8195"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B2374D8D-F725-42B2-926D-A22651B4C2CF}" type="slidenum">
              <a:rPr lang="en-US">
                <a:latin typeface="Arial" charset="0"/>
              </a:rPr>
              <a:pPr/>
              <a:t>2</a:t>
            </a:fld>
            <a:endParaRPr lang="en-US">
              <a:latin typeface="Arial" charset="0"/>
            </a:endParaRPr>
          </a:p>
        </p:txBody>
      </p:sp>
      <p:sp>
        <p:nvSpPr>
          <p:cNvPr id="8196" name="Content Placeholder 2"/>
          <p:cNvSpPr>
            <a:spLocks noGrp="1"/>
          </p:cNvSpPr>
          <p:nvPr>
            <p:ph sz="quarter" idx="1"/>
          </p:nvPr>
        </p:nvSpPr>
        <p:spPr/>
        <p:txBody>
          <a:bodyPr/>
          <a:lstStyle/>
          <a:p>
            <a:pPr eaLnBrk="1" hangingPunct="1">
              <a:buFont typeface="Arial" charset="0"/>
              <a:buChar char="•"/>
            </a:pPr>
            <a:r>
              <a:rPr lang="en-US" smtClean="0"/>
              <a:t>Bullying at Work</a:t>
            </a:r>
          </a:p>
          <a:p>
            <a:pPr lvl="1" eaLnBrk="1" hangingPunct="1">
              <a:buFont typeface="Arial" charset="0"/>
              <a:buChar char="–"/>
            </a:pPr>
            <a:r>
              <a:rPr lang="en-US" smtClean="0"/>
              <a:t>Definitions, facts, toxic environments</a:t>
            </a:r>
          </a:p>
          <a:p>
            <a:pPr lvl="1" eaLnBrk="1" hangingPunct="1">
              <a:buFont typeface="Arial" charset="0"/>
              <a:buChar char="–"/>
            </a:pPr>
            <a:r>
              <a:rPr lang="en-US" smtClean="0"/>
              <a:t>Who are bullies &amp; targets; costs, symptoms</a:t>
            </a:r>
          </a:p>
          <a:p>
            <a:pPr eaLnBrk="1" hangingPunct="1"/>
            <a:r>
              <a:rPr lang="en-US" smtClean="0"/>
              <a:t>Interview Findings &amp; Implications</a:t>
            </a:r>
          </a:p>
          <a:p>
            <a:pPr lvl="1" eaLnBrk="1" hangingPunct="1"/>
            <a:r>
              <a:rPr lang="en-US" smtClean="0"/>
              <a:t>Methods</a:t>
            </a:r>
          </a:p>
          <a:p>
            <a:pPr lvl="1" eaLnBrk="1" hangingPunct="1"/>
            <a:r>
              <a:rPr lang="en-US" smtClean="0"/>
              <a:t>Data thus far</a:t>
            </a:r>
          </a:p>
          <a:p>
            <a:pPr eaLnBrk="1" hangingPunct="1">
              <a:buFont typeface="Arial" charset="0"/>
              <a:buChar char="•"/>
            </a:pPr>
            <a:r>
              <a:rPr lang="en-US" smtClean="0"/>
              <a:t>Successful Methods for Confronting Bullying</a:t>
            </a:r>
          </a:p>
          <a:p>
            <a:pPr lvl="1" eaLnBrk="1" hangingPunct="1">
              <a:buFont typeface="Arial" charset="0"/>
              <a:buChar char="–"/>
            </a:pPr>
            <a:r>
              <a:rPr lang="en-US" smtClean="0"/>
              <a:t>Practices/research in field</a:t>
            </a:r>
          </a:p>
          <a:p>
            <a:pPr lvl="1" eaLnBrk="1" hangingPunct="1">
              <a:buFont typeface="Arial" charset="0"/>
              <a:buChar char="–"/>
            </a:pPr>
            <a:r>
              <a:rPr lang="en-US" smtClean="0"/>
              <a:t>Tactics from my research</a:t>
            </a:r>
          </a:p>
          <a:p>
            <a:pPr lvl="1" eaLnBrk="1" hangingPunct="1">
              <a:buFont typeface="Arial" charset="0"/>
              <a:buChar char="–"/>
            </a:pPr>
            <a:r>
              <a:rPr lang="en-US" smtClean="0"/>
              <a:t>Exercise</a:t>
            </a:r>
          </a:p>
          <a:p>
            <a:pPr eaLnBrk="1" hangingPunct="1">
              <a:buFont typeface="Arial" charset="0"/>
              <a:buChar char="•"/>
            </a:pPr>
            <a:endParaRPr lang="en-US" smtClean="0"/>
          </a:p>
          <a:p>
            <a:pPr eaLnBrk="1" hangingPunct="1">
              <a:buFont typeface="Wingdings" pitchFamily="2" charset="2"/>
              <a:buNone/>
            </a:pPr>
            <a:endParaRPr lang="en-US" smtClean="0"/>
          </a:p>
          <a:p>
            <a:pPr eaLnBrk="1" hangingPunct="1">
              <a:buFont typeface="Arial" charset="0"/>
              <a:buChar char="•"/>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Arial" charset="0"/>
              <a:buChar char="•"/>
            </a:pPr>
            <a:endParaRPr lang="en-US" smtClean="0"/>
          </a:p>
          <a:p>
            <a:pPr eaLnBrk="1" hangingPunct="1">
              <a:buFont typeface="Arial" charset="0"/>
              <a:buChar char="•"/>
            </a:pP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pPr eaLnBrk="1" hangingPunct="1"/>
            <a:r>
              <a:rPr lang="en-US" smtClean="0"/>
              <a:t>Exercise</a:t>
            </a:r>
          </a:p>
        </p:txBody>
      </p:sp>
      <p:sp>
        <p:nvSpPr>
          <p:cNvPr id="26627"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2030449C-B752-4804-9163-FFBDDF136E45}" type="slidenum">
              <a:rPr lang="en-US">
                <a:latin typeface="Arial" charset="0"/>
              </a:rPr>
              <a:pPr/>
              <a:t>20</a:t>
            </a:fld>
            <a:endParaRPr lang="en-US">
              <a:latin typeface="Arial" charset="0"/>
            </a:endParaRPr>
          </a:p>
        </p:txBody>
      </p:sp>
      <p:sp>
        <p:nvSpPr>
          <p:cNvPr id="26628" name="Content Placeholder 7"/>
          <p:cNvSpPr>
            <a:spLocks noGrp="1"/>
          </p:cNvSpPr>
          <p:nvPr>
            <p:ph sz="quarter" idx="1"/>
          </p:nvPr>
        </p:nvSpPr>
        <p:spPr/>
        <p:txBody>
          <a:bodyPr/>
          <a:lstStyle/>
          <a:p>
            <a:pPr eaLnBrk="1" hangingPunct="1"/>
            <a:r>
              <a:rPr lang="en-US" smtClean="0"/>
              <a:t>What could you do to avoid being targeted for bullying?</a:t>
            </a:r>
          </a:p>
          <a:p>
            <a:pPr eaLnBrk="1" hangingPunct="1"/>
            <a:endParaRPr lang="en-US" smtClean="0"/>
          </a:p>
          <a:p>
            <a:pPr eaLnBrk="1" hangingPunct="1"/>
            <a:endParaRPr lang="en-US" smtClean="0"/>
          </a:p>
          <a:p>
            <a:pPr eaLnBrk="1" hangingPunct="1"/>
            <a:endParaRPr lang="en-US" smtClean="0"/>
          </a:p>
          <a:p>
            <a:pPr eaLnBrk="1" hangingPunct="1"/>
            <a:r>
              <a:rPr lang="en-US" smtClean="0"/>
              <a:t>What “red flags” would you try to notice when “shopping” for a new job/organization?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What Works for the Organization</a:t>
            </a:r>
          </a:p>
        </p:txBody>
      </p:sp>
      <p:sp>
        <p:nvSpPr>
          <p:cNvPr id="27651"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7E626ADD-ECA2-480E-8429-FD79198C6A61}" type="slidenum">
              <a:rPr lang="en-US">
                <a:latin typeface="Arial" charset="0"/>
              </a:rPr>
              <a:pPr/>
              <a:t>21</a:t>
            </a:fld>
            <a:endParaRPr lang="en-US">
              <a:latin typeface="Arial" charset="0"/>
            </a:endParaRPr>
          </a:p>
        </p:txBody>
      </p:sp>
      <p:sp>
        <p:nvSpPr>
          <p:cNvPr id="27652" name="Content Placeholder 2"/>
          <p:cNvSpPr>
            <a:spLocks noGrp="1"/>
          </p:cNvSpPr>
          <p:nvPr>
            <p:ph sz="quarter" idx="1"/>
          </p:nvPr>
        </p:nvSpPr>
        <p:spPr/>
        <p:txBody>
          <a:bodyPr/>
          <a:lstStyle/>
          <a:p>
            <a:pPr eaLnBrk="1" hangingPunct="1">
              <a:lnSpc>
                <a:spcPct val="90000"/>
              </a:lnSpc>
              <a:buFont typeface="Arial" charset="0"/>
              <a:buChar char="•"/>
            </a:pPr>
            <a:r>
              <a:rPr lang="en-US" smtClean="0"/>
              <a:t>Coaching in combination with 360-degree feedback; better with an external consultant</a:t>
            </a:r>
          </a:p>
          <a:p>
            <a:pPr eaLnBrk="1" hangingPunct="1">
              <a:lnSpc>
                <a:spcPct val="90000"/>
              </a:lnSpc>
              <a:buFont typeface="Arial" charset="0"/>
              <a:buChar char="•"/>
            </a:pPr>
            <a:r>
              <a:rPr lang="en-US" smtClean="0"/>
              <a:t>Helping the team after the toxic source is gone</a:t>
            </a:r>
          </a:p>
          <a:p>
            <a:pPr eaLnBrk="1" hangingPunct="1">
              <a:lnSpc>
                <a:spcPct val="90000"/>
              </a:lnSpc>
              <a:buFont typeface="Arial" charset="0"/>
              <a:buChar char="•"/>
            </a:pPr>
            <a:r>
              <a:rPr lang="en-US" smtClean="0"/>
              <a:t>Organizational approach: mission and values that are people-friendly (“respectful engagement”)</a:t>
            </a:r>
          </a:p>
          <a:p>
            <a:pPr eaLnBrk="1" hangingPunct="1">
              <a:lnSpc>
                <a:spcPct val="90000"/>
              </a:lnSpc>
              <a:buFont typeface="Arial" charset="0"/>
              <a:buChar char="•"/>
            </a:pPr>
            <a:r>
              <a:rPr lang="en-US" smtClean="0"/>
              <a:t>Integrate values into the team—part of performance evaluation</a:t>
            </a:r>
          </a:p>
          <a:p>
            <a:pPr eaLnBrk="1" hangingPunct="1">
              <a:lnSpc>
                <a:spcPct val="90000"/>
              </a:lnSpc>
              <a:buFont typeface="Arial" charset="0"/>
              <a:buChar char="•"/>
            </a:pPr>
            <a:r>
              <a:rPr lang="en-US" smtClean="0"/>
              <a:t>Better hiring practices—”fit” &amp; collaboration</a:t>
            </a:r>
          </a:p>
          <a:p>
            <a:pPr eaLnBrk="1" hangingPunct="1">
              <a:lnSpc>
                <a:spcPct val="90000"/>
              </a:lnSpc>
              <a:buFont typeface="Arial" charset="0"/>
              <a:buChar char="•"/>
            </a:pPr>
            <a:r>
              <a:rPr lang="en-US" smtClean="0"/>
              <a:t>Exit interviews</a:t>
            </a:r>
          </a:p>
          <a:p>
            <a:pPr eaLnBrk="1" hangingPunct="1">
              <a:lnSpc>
                <a:spcPct val="90000"/>
              </a:lnSpc>
              <a:buFont typeface="Arial" charset="0"/>
              <a:buChar char="•"/>
            </a:pPr>
            <a:r>
              <a:rPr lang="en-US" smtClean="0"/>
              <a:t>Sometimes:Termination</a:t>
            </a:r>
          </a:p>
          <a:p>
            <a:pPr eaLnBrk="1" hangingPunct="1">
              <a:lnSpc>
                <a:spcPct val="90000"/>
              </a:lnSpc>
              <a:buFont typeface="Arial" charset="0"/>
              <a:buChar char="•"/>
            </a:pPr>
            <a:r>
              <a:rPr lang="en-US" smtClean="0"/>
              <a:t>Training: zero tolerance for disrespect!</a:t>
            </a:r>
          </a:p>
          <a:p>
            <a:pPr eaLnBrk="1" hangingPunct="1">
              <a:lnSpc>
                <a:spcPct val="90000"/>
              </a:lnSpc>
              <a:buFont typeface="Arial" charset="0"/>
              <a:buChar char="•"/>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Namie BluePrint  </a:t>
            </a:r>
            <a:r>
              <a:rPr lang="en-US" sz="2000" smtClean="0"/>
              <a:t>(“The bully-free Workplace”,2011)</a:t>
            </a:r>
            <a:endParaRPr lang="en-US" smtClean="0"/>
          </a:p>
        </p:txBody>
      </p:sp>
      <p:sp>
        <p:nvSpPr>
          <p:cNvPr id="28675"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21C9BF5F-5959-4E16-9379-C83D251FDFCF}" type="slidenum">
              <a:rPr lang="en-US">
                <a:latin typeface="Arial" charset="0"/>
              </a:rPr>
              <a:pPr/>
              <a:t>22</a:t>
            </a:fld>
            <a:endParaRPr lang="en-US">
              <a:latin typeface="Arial" charset="0"/>
            </a:endParaRPr>
          </a:p>
        </p:txBody>
      </p:sp>
      <p:sp>
        <p:nvSpPr>
          <p:cNvPr id="41987" name="Content Placeholder 2"/>
          <p:cNvSpPr>
            <a:spLocks noGrp="1"/>
          </p:cNvSpPr>
          <p:nvPr>
            <p:ph sz="quarter" idx="1"/>
          </p:nvPr>
        </p:nvSpPr>
        <p:spPr/>
        <p:txBody>
          <a:bodyPr rtlCol="0">
            <a:normAutofit fontScale="92500" lnSpcReduction="10000"/>
          </a:bodyPr>
          <a:lstStyle/>
          <a:p>
            <a:pPr marL="274320" indent="-274320" eaLnBrk="1" fontAlgn="auto" hangingPunct="1">
              <a:spcBef>
                <a:spcPts val="580"/>
              </a:spcBef>
              <a:spcAft>
                <a:spcPts val="0"/>
              </a:spcAft>
              <a:buFont typeface="Arial" pitchFamily="34" charset="0"/>
              <a:buChar char="•"/>
              <a:defRPr/>
            </a:pPr>
            <a:r>
              <a:rPr lang="en-US" smtClean="0"/>
              <a:t>Assess: Quantify &amp; Qualify bullying</a:t>
            </a:r>
          </a:p>
          <a:p>
            <a:pPr marL="274320" indent="-274320" eaLnBrk="1" fontAlgn="auto" hangingPunct="1">
              <a:spcBef>
                <a:spcPts val="580"/>
              </a:spcBef>
              <a:spcAft>
                <a:spcPts val="0"/>
              </a:spcAft>
              <a:buFont typeface="Arial" pitchFamily="34" charset="0"/>
              <a:buChar char="•"/>
              <a:defRPr/>
            </a:pPr>
            <a:r>
              <a:rPr lang="en-US" smtClean="0"/>
              <a:t>Create a Policy to Prevent Bullying</a:t>
            </a:r>
          </a:p>
          <a:p>
            <a:pPr marL="274320" indent="-274320" eaLnBrk="1" fontAlgn="auto" hangingPunct="1">
              <a:spcBef>
                <a:spcPts val="580"/>
              </a:spcBef>
              <a:spcAft>
                <a:spcPts val="0"/>
              </a:spcAft>
              <a:buFont typeface="Arial" pitchFamily="34" charset="0"/>
              <a:buChar char="•"/>
              <a:defRPr/>
            </a:pPr>
            <a:r>
              <a:rPr lang="en-US" smtClean="0"/>
              <a:t>Develop Informal Solutions</a:t>
            </a:r>
          </a:p>
          <a:p>
            <a:pPr marL="274320" indent="-274320" eaLnBrk="1" fontAlgn="auto" hangingPunct="1">
              <a:spcBef>
                <a:spcPts val="580"/>
              </a:spcBef>
              <a:spcAft>
                <a:spcPts val="0"/>
              </a:spcAft>
              <a:buFont typeface="Arial" pitchFamily="34" charset="0"/>
              <a:buChar char="•"/>
              <a:defRPr/>
            </a:pPr>
            <a:r>
              <a:rPr lang="en-US" smtClean="0"/>
              <a:t>Establish Formal Enforcement Procedures</a:t>
            </a:r>
          </a:p>
          <a:p>
            <a:pPr marL="274320" indent="-274320" eaLnBrk="1" fontAlgn="auto" hangingPunct="1">
              <a:spcBef>
                <a:spcPts val="580"/>
              </a:spcBef>
              <a:spcAft>
                <a:spcPts val="0"/>
              </a:spcAft>
              <a:buFont typeface="Arial" pitchFamily="34" charset="0"/>
              <a:buChar char="•"/>
              <a:defRPr/>
            </a:pPr>
            <a:r>
              <a:rPr lang="en-US" smtClean="0"/>
              <a:t>Provide Restorative Justice</a:t>
            </a:r>
          </a:p>
          <a:p>
            <a:pPr marL="274320" indent="-274320" eaLnBrk="1" fontAlgn="auto" hangingPunct="1">
              <a:spcBef>
                <a:spcPts val="580"/>
              </a:spcBef>
              <a:spcAft>
                <a:spcPts val="0"/>
              </a:spcAft>
              <a:buFont typeface="Arial" pitchFamily="34" charset="0"/>
              <a:buChar char="•"/>
              <a:defRPr/>
            </a:pPr>
            <a:r>
              <a:rPr lang="en-US" smtClean="0"/>
              <a:t>Deal with Confirmed Violators</a:t>
            </a:r>
          </a:p>
          <a:p>
            <a:pPr marL="274320" indent="-274320" eaLnBrk="1" fontAlgn="auto" hangingPunct="1">
              <a:spcBef>
                <a:spcPts val="580"/>
              </a:spcBef>
              <a:spcAft>
                <a:spcPts val="0"/>
              </a:spcAft>
              <a:buFont typeface="Arial" pitchFamily="34" charset="0"/>
              <a:buChar char="•"/>
              <a:defRPr/>
            </a:pPr>
            <a:r>
              <a:rPr lang="en-US" smtClean="0"/>
              <a:t>Educate Employees on the BluePrint</a:t>
            </a:r>
          </a:p>
          <a:p>
            <a:pPr marL="274320" indent="-274320" eaLnBrk="1" fontAlgn="auto" hangingPunct="1">
              <a:spcBef>
                <a:spcPts val="580"/>
              </a:spcBef>
              <a:spcAft>
                <a:spcPts val="0"/>
              </a:spcAft>
              <a:buFont typeface="Arial" pitchFamily="34" charset="0"/>
              <a:buChar char="•"/>
              <a:defRPr/>
            </a:pPr>
            <a:r>
              <a:rPr lang="en-US" smtClean="0"/>
              <a:t>Optimize Accountability</a:t>
            </a:r>
          </a:p>
          <a:p>
            <a:pPr marL="548640" lvl="1" eaLnBrk="1" fontAlgn="auto" hangingPunct="1">
              <a:spcBef>
                <a:spcPts val="370"/>
              </a:spcBef>
              <a:spcAft>
                <a:spcPts val="0"/>
              </a:spcAft>
              <a:buFont typeface="Arial" pitchFamily="34" charset="0"/>
              <a:buChar char="–"/>
              <a:defRPr/>
            </a:pPr>
            <a:r>
              <a:rPr lang="en-US" smtClean="0"/>
              <a:t>Integrate into Performance Evaluations</a:t>
            </a:r>
          </a:p>
          <a:p>
            <a:pPr marL="548640" lvl="1" eaLnBrk="1" fontAlgn="auto" hangingPunct="1">
              <a:spcBef>
                <a:spcPts val="370"/>
              </a:spcBef>
              <a:spcAft>
                <a:spcPts val="0"/>
              </a:spcAft>
              <a:buFont typeface="Arial" pitchFamily="34" charset="0"/>
              <a:buChar char="–"/>
              <a:defRPr/>
            </a:pPr>
            <a:r>
              <a:rPr lang="en-US" smtClean="0"/>
              <a:t>New Hiring Strategies (subordinate references)</a:t>
            </a:r>
          </a:p>
          <a:p>
            <a:pPr marL="548640" lvl="1" eaLnBrk="1" fontAlgn="auto" hangingPunct="1">
              <a:spcBef>
                <a:spcPts val="370"/>
              </a:spcBef>
              <a:spcAft>
                <a:spcPts val="0"/>
              </a:spcAft>
              <a:buFont typeface="Arial" pitchFamily="34" charset="0"/>
              <a:buChar char="–"/>
              <a:defRPr/>
            </a:pPr>
            <a:r>
              <a:rPr lang="en-US" smtClean="0"/>
              <a:t>Modify Management Training (monitor &amp; intervene)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sz="3600" smtClean="0"/>
              <a:t>What works for Targeted Employee</a:t>
            </a:r>
          </a:p>
        </p:txBody>
      </p:sp>
      <p:sp>
        <p:nvSpPr>
          <p:cNvPr id="29699"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9EC3FDBA-B14A-45F2-BD26-B538D9D5305C}" type="slidenum">
              <a:rPr lang="en-US">
                <a:latin typeface="Arial" charset="0"/>
              </a:rPr>
              <a:pPr/>
              <a:t>23</a:t>
            </a:fld>
            <a:endParaRPr lang="en-US">
              <a:latin typeface="Arial" charset="0"/>
            </a:endParaRPr>
          </a:p>
        </p:txBody>
      </p:sp>
      <p:sp>
        <p:nvSpPr>
          <p:cNvPr id="29700" name="Content Placeholder 2"/>
          <p:cNvSpPr>
            <a:spLocks noGrp="1"/>
          </p:cNvSpPr>
          <p:nvPr>
            <p:ph sz="quarter" idx="1"/>
          </p:nvPr>
        </p:nvSpPr>
        <p:spPr/>
        <p:txBody>
          <a:bodyPr/>
          <a:lstStyle/>
          <a:p>
            <a:pPr eaLnBrk="1" hangingPunct="1">
              <a:lnSpc>
                <a:spcPct val="90000"/>
              </a:lnSpc>
              <a:buFont typeface="Arial" charset="0"/>
              <a:buChar char="•"/>
            </a:pPr>
            <a:r>
              <a:rPr lang="en-US" smtClean="0"/>
              <a:t>Family/friend support</a:t>
            </a:r>
          </a:p>
          <a:p>
            <a:pPr eaLnBrk="1" hangingPunct="1">
              <a:lnSpc>
                <a:spcPct val="90000"/>
              </a:lnSpc>
              <a:buFont typeface="Arial" charset="0"/>
              <a:buChar char="•"/>
            </a:pPr>
            <a:r>
              <a:rPr lang="en-US" smtClean="0"/>
              <a:t>Educating oneself in bullying resources</a:t>
            </a:r>
          </a:p>
          <a:p>
            <a:pPr eaLnBrk="1" hangingPunct="1">
              <a:lnSpc>
                <a:spcPct val="90000"/>
              </a:lnSpc>
              <a:buFont typeface="Arial" charset="0"/>
              <a:buChar char="•"/>
            </a:pPr>
            <a:r>
              <a:rPr lang="en-US" smtClean="0"/>
              <a:t>Therapy/EAP</a:t>
            </a:r>
          </a:p>
          <a:p>
            <a:pPr eaLnBrk="1" hangingPunct="1">
              <a:lnSpc>
                <a:spcPct val="90000"/>
              </a:lnSpc>
              <a:buFont typeface="Arial" charset="0"/>
              <a:buChar char="•"/>
            </a:pPr>
            <a:r>
              <a:rPr lang="en-US" smtClean="0"/>
              <a:t>Good documentation</a:t>
            </a:r>
          </a:p>
          <a:p>
            <a:pPr eaLnBrk="1" hangingPunct="1">
              <a:lnSpc>
                <a:spcPct val="90000"/>
              </a:lnSpc>
              <a:buFont typeface="Arial" charset="0"/>
              <a:buChar char="•"/>
            </a:pPr>
            <a:r>
              <a:rPr lang="en-US" smtClean="0"/>
              <a:t>Sometimes, civil/legal action</a:t>
            </a:r>
          </a:p>
          <a:p>
            <a:pPr eaLnBrk="1" hangingPunct="1">
              <a:lnSpc>
                <a:spcPct val="90000"/>
              </a:lnSpc>
              <a:buFont typeface="Arial" charset="0"/>
              <a:buChar char="•"/>
            </a:pPr>
            <a:r>
              <a:rPr lang="en-US" smtClean="0"/>
              <a:t>Asserting their boundaries</a:t>
            </a:r>
          </a:p>
          <a:p>
            <a:pPr eaLnBrk="1" hangingPunct="1">
              <a:lnSpc>
                <a:spcPct val="90000"/>
              </a:lnSpc>
              <a:buFont typeface="Arial" charset="0"/>
              <a:buChar char="•"/>
            </a:pPr>
            <a:r>
              <a:rPr lang="en-US" smtClean="0"/>
              <a:t>Realizing they have options: stay, leave, other</a:t>
            </a:r>
          </a:p>
          <a:p>
            <a:pPr eaLnBrk="1" hangingPunct="1">
              <a:lnSpc>
                <a:spcPct val="90000"/>
              </a:lnSpc>
              <a:buFont typeface="Arial" charset="0"/>
              <a:buChar char="•"/>
            </a:pPr>
            <a:r>
              <a:rPr lang="en-US" smtClean="0"/>
              <a:t>Creating a Success Team</a:t>
            </a:r>
          </a:p>
          <a:p>
            <a:pPr eaLnBrk="1" hangingPunct="1">
              <a:lnSpc>
                <a:spcPct val="90000"/>
              </a:lnSpc>
              <a:buFont typeface="Arial" charset="0"/>
              <a:buChar char="•"/>
            </a:pPr>
            <a:r>
              <a:rPr lang="en-US" smtClean="0"/>
              <a:t>Human Right Departments (sometimes)</a:t>
            </a:r>
          </a:p>
          <a:p>
            <a:pPr eaLnBrk="1" hangingPunct="1">
              <a:lnSpc>
                <a:spcPct val="90000"/>
              </a:lnSpc>
              <a:buFont typeface="Arial" charset="0"/>
              <a:buChar char="•"/>
            </a:pPr>
            <a:r>
              <a:rPr lang="en-US" smtClean="0"/>
              <a:t>State business impact of bullying to org. (benefit)</a:t>
            </a:r>
          </a:p>
          <a:p>
            <a:pPr eaLnBrk="1" hangingPunct="1">
              <a:lnSpc>
                <a:spcPct val="90000"/>
              </a:lnSpc>
              <a:buFont typeface="Arial" charset="0"/>
              <a:buChar char="•"/>
            </a:pPr>
            <a:endParaRPr lang="en-US" smtClean="0"/>
          </a:p>
        </p:txBody>
      </p:sp>
      <p:pic>
        <p:nvPicPr>
          <p:cNvPr id="29701" name="Picture 2"/>
          <p:cNvPicPr>
            <a:picLocks noChangeAspect="1" noChangeArrowheads="1"/>
          </p:cNvPicPr>
          <p:nvPr/>
        </p:nvPicPr>
        <p:blipFill>
          <a:blip r:embed="rId3" cstate="print"/>
          <a:srcRect/>
          <a:stretch>
            <a:fillRect/>
          </a:stretch>
        </p:blipFill>
        <p:spPr bwMode="auto">
          <a:xfrm>
            <a:off x="6019800" y="2438400"/>
            <a:ext cx="22860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Contact Information</a:t>
            </a:r>
          </a:p>
        </p:txBody>
      </p:sp>
      <p:sp>
        <p:nvSpPr>
          <p:cNvPr id="30723" name="Slide Number Placeholder 5"/>
          <p:cNvSpPr>
            <a:spLocks noGrp="1"/>
          </p:cNvSpPr>
          <p:nvPr>
            <p:ph type="sldNum" sz="quarter" idx="12"/>
          </p:nvPr>
        </p:nvSpPr>
        <p:spPr bwMode="auto">
          <a:xfrm>
            <a:off x="3124200" y="6356350"/>
            <a:ext cx="2895600" cy="365125"/>
          </a:xfrm>
          <a:ln>
            <a:miter lim="800000"/>
            <a:headEnd/>
            <a:tailEnd/>
          </a:ln>
        </p:spPr>
        <p:txBody>
          <a:bodyPr wrap="square" anchorCtr="0"/>
          <a:lstStyle/>
          <a:p>
            <a:fld id="{0AF18636-E8CB-4DC7-B2C3-29C9AA0A8578}" type="slidenum">
              <a:rPr lang="en-US">
                <a:latin typeface="Arial" charset="0"/>
              </a:rPr>
              <a:pPr/>
              <a:t>24</a:t>
            </a:fld>
            <a:endParaRPr lang="en-US">
              <a:latin typeface="Arial" charset="0"/>
            </a:endParaRPr>
          </a:p>
        </p:txBody>
      </p:sp>
      <p:sp>
        <p:nvSpPr>
          <p:cNvPr id="30724" name="Rectangle 3"/>
          <p:cNvSpPr>
            <a:spLocks noGrp="1" noChangeArrowheads="1"/>
          </p:cNvSpPr>
          <p:nvPr>
            <p:ph sz="quarter" idx="1"/>
          </p:nvPr>
        </p:nvSpPr>
        <p:spPr/>
        <p:txBody>
          <a:bodyPr/>
          <a:lstStyle/>
          <a:p>
            <a:pPr eaLnBrk="1" hangingPunct="1">
              <a:lnSpc>
                <a:spcPct val="80000"/>
              </a:lnSpc>
              <a:buFont typeface="Wingdings" pitchFamily="2" charset="2"/>
              <a:buChar char=""/>
            </a:pPr>
            <a:r>
              <a:rPr lang="en-US" sz="2200" smtClean="0"/>
              <a:t>Dean R. DeGroot, Principal</a:t>
            </a:r>
            <a:br>
              <a:rPr lang="en-US" sz="2200" smtClean="0"/>
            </a:br>
            <a:r>
              <a:rPr lang="en-US" sz="2200" smtClean="0"/>
              <a:t>Innerview Consulting</a:t>
            </a:r>
            <a:br>
              <a:rPr lang="en-US" sz="2200" smtClean="0"/>
            </a:br>
            <a:r>
              <a:rPr lang="en-US" sz="2200" smtClean="0"/>
              <a:t>3232 Buchanan Street NE</a:t>
            </a:r>
            <a:br>
              <a:rPr lang="en-US" sz="2200" smtClean="0"/>
            </a:br>
            <a:r>
              <a:rPr lang="en-US" sz="2200" smtClean="0"/>
              <a:t>Minneapolis, MN 55418</a:t>
            </a:r>
            <a:br>
              <a:rPr lang="en-US" sz="2200" smtClean="0"/>
            </a:br>
            <a:r>
              <a:rPr lang="en-US" sz="2200" smtClean="0"/>
              <a:t>Phone: 612-789-9596</a:t>
            </a:r>
            <a:br>
              <a:rPr lang="en-US" sz="2200" smtClean="0"/>
            </a:br>
            <a:r>
              <a:rPr lang="en-US" sz="2200" smtClean="0"/>
              <a:t>Cell: 612-702-5490 </a:t>
            </a:r>
            <a:br>
              <a:rPr lang="en-US" sz="2200" smtClean="0"/>
            </a:br>
            <a:r>
              <a:rPr lang="en-US" sz="2200" smtClean="0"/>
              <a:t>Fax: 612-789-9596</a:t>
            </a:r>
          </a:p>
          <a:p>
            <a:pPr eaLnBrk="1" hangingPunct="1">
              <a:lnSpc>
                <a:spcPct val="80000"/>
              </a:lnSpc>
              <a:buFont typeface="Wingdings 2" pitchFamily="18" charset="2"/>
              <a:buNone/>
            </a:pPr>
            <a:r>
              <a:rPr lang="en-US" sz="2200" smtClean="0"/>
              <a:t/>
            </a:r>
            <a:br>
              <a:rPr lang="en-US" sz="2200" smtClean="0"/>
            </a:br>
            <a:r>
              <a:rPr lang="en-US" sz="2200" smtClean="0"/>
              <a:t>Email: </a:t>
            </a:r>
            <a:r>
              <a:rPr lang="en-US" sz="2200" smtClean="0">
                <a:hlinkClick r:id="rId3"/>
              </a:rPr>
              <a:t>dean@innerviewconsulting.com</a:t>
            </a:r>
            <a:r>
              <a:rPr lang="en-US" sz="2200" smtClean="0"/>
              <a:t/>
            </a:r>
            <a:br>
              <a:rPr lang="en-US" sz="2200" smtClean="0"/>
            </a:br>
            <a:r>
              <a:rPr lang="en-US" sz="2200" smtClean="0"/>
              <a:t>Web: </a:t>
            </a:r>
            <a:r>
              <a:rPr lang="en-US" sz="2200" smtClean="0">
                <a:hlinkClick r:id="rId4"/>
              </a:rPr>
              <a:t>www.innerviewconsulting.com</a:t>
            </a:r>
            <a:endParaRPr lang="en-US" sz="2200" smtClean="0"/>
          </a:p>
          <a:p>
            <a:pPr eaLnBrk="1" hangingPunct="1">
              <a:lnSpc>
                <a:spcPct val="80000"/>
              </a:lnSpc>
              <a:buFont typeface="Wingdings" pitchFamily="2" charset="2"/>
              <a:buChar char=""/>
            </a:pPr>
            <a:endParaRPr lang="en-US" sz="2200" smtClean="0"/>
          </a:p>
          <a:p>
            <a:pPr eaLnBrk="1" hangingPunct="1">
              <a:lnSpc>
                <a:spcPct val="80000"/>
              </a:lnSpc>
              <a:buFont typeface="Wingdings" pitchFamily="2" charset="2"/>
              <a:buChar char=""/>
            </a:pPr>
            <a:endParaRPr lang="en-US" sz="2200" smtClean="0"/>
          </a:p>
          <a:p>
            <a:pPr eaLnBrk="1" hangingPunct="1">
              <a:lnSpc>
                <a:spcPct val="80000"/>
              </a:lnSpc>
              <a:buFont typeface="Wingdings" pitchFamily="2" charset="2"/>
              <a:buChar char=""/>
            </a:pPr>
            <a:endParaRPr lang="en-US" sz="2200" smtClean="0"/>
          </a:p>
          <a:p>
            <a:pPr eaLnBrk="1" hangingPunct="1">
              <a:lnSpc>
                <a:spcPct val="80000"/>
              </a:lnSpc>
              <a:buFont typeface="Wingdings" pitchFamily="2" charset="2"/>
              <a:buChar char=""/>
            </a:pPr>
            <a:endParaRPr lang="en-US" sz="2200" smtClean="0"/>
          </a:p>
          <a:p>
            <a:pPr eaLnBrk="1" hangingPunct="1">
              <a:lnSpc>
                <a:spcPct val="80000"/>
              </a:lnSpc>
              <a:buFont typeface="Wingdings" pitchFamily="2" charset="2"/>
              <a:buChar char=""/>
            </a:pPr>
            <a:r>
              <a:rPr lang="en-US" sz="2200" b="1" smtClean="0">
                <a:hlinkClick r:id="rId5"/>
              </a:rPr>
              <a:t>http://www.linkedin.com/in/deandegroot</a:t>
            </a:r>
            <a:r>
              <a:rPr lang="en-US" sz="2200" b="1" smtClean="0"/>
              <a:t> </a:t>
            </a:r>
            <a:endParaRPr lang="en-US" sz="2200" smtClean="0"/>
          </a:p>
          <a:p>
            <a:pPr eaLnBrk="1" hangingPunct="1">
              <a:lnSpc>
                <a:spcPct val="80000"/>
              </a:lnSpc>
              <a:buFont typeface="Wingdings" pitchFamily="2" charset="2"/>
              <a:buChar char=""/>
            </a:pPr>
            <a:endParaRPr lang="en-US" sz="2200" smtClean="0"/>
          </a:p>
        </p:txBody>
      </p:sp>
      <p:pic>
        <p:nvPicPr>
          <p:cNvPr id="30725" name="Picture 5">
            <a:hlinkClick r:id="rId6"/>
          </p:cNvPr>
          <p:cNvPicPr>
            <a:picLocks noChangeAspect="1" noChangeArrowheads="1"/>
          </p:cNvPicPr>
          <p:nvPr/>
        </p:nvPicPr>
        <p:blipFill>
          <a:blip r:embed="rId7" cstate="print"/>
          <a:srcRect/>
          <a:stretch>
            <a:fillRect/>
          </a:stretch>
        </p:blipFill>
        <p:spPr bwMode="auto">
          <a:xfrm>
            <a:off x="5410200" y="1752600"/>
            <a:ext cx="3124200" cy="2498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Bullying Facts</a:t>
            </a:r>
          </a:p>
        </p:txBody>
      </p:sp>
      <p:sp>
        <p:nvSpPr>
          <p:cNvPr id="9219" name="Slide Number Placeholder 4"/>
          <p:cNvSpPr>
            <a:spLocks noGrp="1"/>
          </p:cNvSpPr>
          <p:nvPr>
            <p:ph type="sldNum" sz="quarter" idx="12"/>
          </p:nvPr>
        </p:nvSpPr>
        <p:spPr bwMode="auto">
          <a:xfrm>
            <a:off x="3124200" y="6356350"/>
            <a:ext cx="2895600" cy="365125"/>
          </a:xfrm>
          <a:ln>
            <a:miter lim="800000"/>
            <a:headEnd/>
            <a:tailEnd/>
          </a:ln>
        </p:spPr>
        <p:txBody>
          <a:bodyPr wrap="square" anchorCtr="0"/>
          <a:lstStyle/>
          <a:p>
            <a:fld id="{0625BE0E-B1CC-43A9-A57E-211A59A94BED}" type="slidenum">
              <a:rPr lang="en-US">
                <a:latin typeface="Arial" charset="0"/>
              </a:rPr>
              <a:pPr/>
              <a:t>3</a:t>
            </a:fld>
            <a:endParaRPr lang="en-US">
              <a:latin typeface="Arial" charset="0"/>
            </a:endParaRPr>
          </a:p>
        </p:txBody>
      </p:sp>
      <p:sp>
        <p:nvSpPr>
          <p:cNvPr id="9220" name="Content Placeholder 2"/>
          <p:cNvSpPr>
            <a:spLocks noGrp="1"/>
          </p:cNvSpPr>
          <p:nvPr>
            <p:ph sz="quarter" idx="1"/>
          </p:nvPr>
        </p:nvSpPr>
        <p:spPr>
          <a:xfrm>
            <a:off x="457200" y="1371600"/>
            <a:ext cx="8229600" cy="4754563"/>
          </a:xfrm>
        </p:spPr>
        <p:txBody>
          <a:bodyPr/>
          <a:lstStyle/>
          <a:p>
            <a:pPr marL="365125" indent="-255588" eaLnBrk="1" hangingPunct="1">
              <a:lnSpc>
                <a:spcPct val="90000"/>
              </a:lnSpc>
              <a:buFont typeface="Wingdings 3" pitchFamily="18" charset="2"/>
              <a:buChar char=""/>
            </a:pPr>
            <a:r>
              <a:rPr lang="en-US" smtClean="0"/>
              <a:t>2003, 24% of surveyed companies reported some degree of bullying (</a:t>
            </a:r>
            <a:r>
              <a:rPr lang="en-US" sz="1900" smtClean="0"/>
              <a:t>NIOSH study</a:t>
            </a:r>
            <a:r>
              <a:rPr lang="en-US" smtClean="0"/>
              <a:t>)</a:t>
            </a:r>
          </a:p>
          <a:p>
            <a:pPr marL="365125" indent="-255588" eaLnBrk="1" hangingPunct="1">
              <a:lnSpc>
                <a:spcPct val="90000"/>
              </a:lnSpc>
              <a:buFont typeface="Wingdings 3" pitchFamily="18" charset="2"/>
              <a:buChar char=""/>
            </a:pPr>
            <a:r>
              <a:rPr lang="en-US" smtClean="0"/>
              <a:t>Bullying victims: (2000 study: </a:t>
            </a:r>
            <a:r>
              <a:rPr lang="en-US" sz="1700" smtClean="0"/>
              <a:t>Workplace Bullying/Trauma</a:t>
            </a:r>
            <a:r>
              <a:rPr lang="en-US" smtClean="0"/>
              <a:t>)</a:t>
            </a:r>
          </a:p>
          <a:p>
            <a:pPr marL="620713" lvl="1" eaLnBrk="1" hangingPunct="1">
              <a:lnSpc>
                <a:spcPct val="90000"/>
              </a:lnSpc>
              <a:spcBef>
                <a:spcPts val="325"/>
              </a:spcBef>
              <a:buFont typeface="Verdana" pitchFamily="34" charset="0"/>
              <a:buChar char="◦"/>
            </a:pPr>
            <a:r>
              <a:rPr lang="en-US" sz="2200" smtClean="0"/>
              <a:t>41% diagnosed with depression</a:t>
            </a:r>
          </a:p>
          <a:p>
            <a:pPr marL="620713" lvl="1" eaLnBrk="1" hangingPunct="1">
              <a:lnSpc>
                <a:spcPct val="90000"/>
              </a:lnSpc>
              <a:spcBef>
                <a:spcPts val="325"/>
              </a:spcBef>
              <a:buFont typeface="Verdana" pitchFamily="34" charset="0"/>
              <a:buChar char="◦"/>
            </a:pPr>
            <a:r>
              <a:rPr lang="en-US" sz="2200" smtClean="0"/>
              <a:t>31% women, 21% men diagnosed with PTSD</a:t>
            </a:r>
          </a:p>
          <a:p>
            <a:pPr marL="365125" indent="-255588" eaLnBrk="1" hangingPunct="1">
              <a:lnSpc>
                <a:spcPct val="90000"/>
              </a:lnSpc>
              <a:spcBef>
                <a:spcPts val="325"/>
              </a:spcBef>
              <a:buFont typeface="Arial" charset="0"/>
              <a:buChar char="•"/>
            </a:pPr>
            <a:r>
              <a:rPr lang="en-US" smtClean="0"/>
              <a:t>2007 Study: 37% of American workforce has been bullied, or 54 M people (WBI)</a:t>
            </a:r>
          </a:p>
          <a:p>
            <a:pPr marL="365125" indent="-255588" eaLnBrk="1" hangingPunct="1">
              <a:lnSpc>
                <a:spcPct val="90000"/>
              </a:lnSpc>
              <a:spcBef>
                <a:spcPts val="325"/>
              </a:spcBef>
              <a:buFont typeface="Arial" charset="0"/>
              <a:buChar char="•"/>
            </a:pPr>
            <a:endParaRPr lang="en-US" smtClean="0"/>
          </a:p>
          <a:p>
            <a:pPr marL="365125" indent="-255588" eaLnBrk="1" hangingPunct="1">
              <a:lnSpc>
                <a:spcPct val="90000"/>
              </a:lnSpc>
              <a:spcBef>
                <a:spcPts val="325"/>
              </a:spcBef>
              <a:buFont typeface="Arial" charset="0"/>
              <a:buChar char="•"/>
            </a:pPr>
            <a:r>
              <a:rPr lang="en-US" smtClean="0"/>
              <a:t>Targets quit 40% of cases; 24% fired; 13% transfer</a:t>
            </a:r>
          </a:p>
          <a:p>
            <a:pPr marL="365125" indent="-255588" eaLnBrk="1" hangingPunct="1">
              <a:lnSpc>
                <a:spcPct val="90000"/>
              </a:lnSpc>
              <a:spcBef>
                <a:spcPts val="325"/>
              </a:spcBef>
              <a:buFont typeface="Arial" charset="0"/>
              <a:buChar char="•"/>
            </a:pPr>
            <a:r>
              <a:rPr lang="en-US" smtClean="0"/>
              <a:t>Bully is punished 23% of cases (WBI, 2007)</a:t>
            </a:r>
          </a:p>
          <a:p>
            <a:pPr marL="365125" indent="-255588" eaLnBrk="1" hangingPunct="1">
              <a:lnSpc>
                <a:spcPct val="90000"/>
              </a:lnSpc>
              <a:buFont typeface="Wingdings 2" pitchFamily="18" charset="2"/>
              <a:buNone/>
            </a:pPr>
            <a:endParaRPr lang="en-US" smtClean="0"/>
          </a:p>
          <a:p>
            <a:pPr marL="365125" indent="-255588" eaLnBrk="1" hangingPunct="1">
              <a:lnSpc>
                <a:spcPct val="90000"/>
              </a:lnSpc>
              <a:buFont typeface="Wingdings 3" pitchFamily="18" charset="2"/>
              <a:buChar char=""/>
            </a:pPr>
            <a:r>
              <a:rPr lang="en-US" smtClean="0"/>
              <a:t>$26 B. annually of work-related disease/stress</a:t>
            </a:r>
          </a:p>
        </p:txBody>
      </p:sp>
      <p:pic>
        <p:nvPicPr>
          <p:cNvPr id="9221" name="Picture 6" descr="C:\Documents and Settings\victorm\Local Settings\Temporary Internet Files\Content.IE5\76FR7WAA\MC900410945[1].wmf"/>
          <p:cNvPicPr>
            <a:picLocks noChangeAspect="1" noChangeArrowheads="1"/>
          </p:cNvPicPr>
          <p:nvPr/>
        </p:nvPicPr>
        <p:blipFill>
          <a:blip r:embed="rId3" cstate="print"/>
          <a:srcRect/>
          <a:stretch>
            <a:fillRect/>
          </a:stretch>
        </p:blipFill>
        <p:spPr bwMode="auto">
          <a:xfrm>
            <a:off x="6934200" y="228600"/>
            <a:ext cx="19050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Demographics of Bullying</a:t>
            </a:r>
          </a:p>
        </p:txBody>
      </p:sp>
      <p:sp>
        <p:nvSpPr>
          <p:cNvPr id="10243"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2EAB3D27-2C77-4FA2-BCF5-7DCAD6C601F5}" type="slidenum">
              <a:rPr lang="en-US">
                <a:latin typeface="Arial" charset="0"/>
              </a:rPr>
              <a:pPr/>
              <a:t>4</a:t>
            </a:fld>
            <a:endParaRPr lang="en-US">
              <a:latin typeface="Arial" charset="0"/>
            </a:endParaRPr>
          </a:p>
        </p:txBody>
      </p:sp>
      <p:sp>
        <p:nvSpPr>
          <p:cNvPr id="10244" name="Content Placeholder 3"/>
          <p:cNvSpPr>
            <a:spLocks noGrp="1"/>
          </p:cNvSpPr>
          <p:nvPr>
            <p:ph sz="quarter" idx="1"/>
          </p:nvPr>
        </p:nvSpPr>
        <p:spPr/>
        <p:txBody>
          <a:bodyPr/>
          <a:lstStyle/>
          <a:p>
            <a:pPr eaLnBrk="1" hangingPunct="1">
              <a:lnSpc>
                <a:spcPct val="90000"/>
              </a:lnSpc>
              <a:buFont typeface="Arial" charset="0"/>
              <a:buChar char="•"/>
            </a:pPr>
            <a:r>
              <a:rPr lang="en-US" smtClean="0"/>
              <a:t>72 % are bosses</a:t>
            </a:r>
          </a:p>
          <a:p>
            <a:pPr eaLnBrk="1" hangingPunct="1">
              <a:lnSpc>
                <a:spcPct val="90000"/>
              </a:lnSpc>
              <a:buFont typeface="Arial" charset="0"/>
              <a:buChar char="•"/>
            </a:pPr>
            <a:r>
              <a:rPr lang="en-US" smtClean="0"/>
              <a:t>18 % are co-workers</a:t>
            </a:r>
          </a:p>
          <a:p>
            <a:pPr eaLnBrk="1" hangingPunct="1">
              <a:lnSpc>
                <a:spcPct val="90000"/>
              </a:lnSpc>
              <a:buFont typeface="Arial" charset="0"/>
              <a:buChar char="•"/>
            </a:pPr>
            <a:r>
              <a:rPr lang="en-US" smtClean="0"/>
              <a:t>10 % from lower ranks</a:t>
            </a:r>
          </a:p>
          <a:p>
            <a:pPr eaLnBrk="1" hangingPunct="1">
              <a:lnSpc>
                <a:spcPct val="90000"/>
              </a:lnSpc>
              <a:buFont typeface="Arial" charset="0"/>
              <a:buChar char="•"/>
            </a:pPr>
            <a:r>
              <a:rPr lang="en-US" smtClean="0"/>
              <a:t>More often male than female (60 to 40%)</a:t>
            </a:r>
          </a:p>
          <a:p>
            <a:pPr eaLnBrk="1" hangingPunct="1">
              <a:lnSpc>
                <a:spcPct val="90000"/>
              </a:lnSpc>
              <a:buFont typeface="Arial" charset="0"/>
              <a:buChar char="•"/>
            </a:pPr>
            <a:r>
              <a:rPr lang="en-US" smtClean="0"/>
              <a:t>Males equally bully men &amp; women; women target other women more often (71%, WBI, 2007)</a:t>
            </a:r>
          </a:p>
          <a:p>
            <a:pPr eaLnBrk="1" hangingPunct="1">
              <a:lnSpc>
                <a:spcPct val="90000"/>
              </a:lnSpc>
              <a:buFont typeface="Arial" charset="0"/>
              <a:buChar char="•"/>
            </a:pPr>
            <a:r>
              <a:rPr lang="en-US" smtClean="0"/>
              <a:t>Narcisistic Personality or other MH issue</a:t>
            </a:r>
          </a:p>
          <a:p>
            <a:pPr eaLnBrk="1" hangingPunct="1">
              <a:lnSpc>
                <a:spcPct val="90000"/>
              </a:lnSpc>
              <a:buFont typeface="Arial" charset="0"/>
              <a:buChar char="•"/>
            </a:pPr>
            <a:r>
              <a:rPr lang="en-US" smtClean="0"/>
              <a:t>Often insecure all Crave control</a:t>
            </a:r>
          </a:p>
          <a:p>
            <a:pPr lvl="2" eaLnBrk="1" hangingPunct="1">
              <a:lnSpc>
                <a:spcPct val="90000"/>
              </a:lnSpc>
              <a:buFont typeface="Arial" charset="0"/>
              <a:buChar char="•"/>
            </a:pPr>
            <a:r>
              <a:rPr lang="en-US" smtClean="0"/>
              <a:t>Opportunistic</a:t>
            </a:r>
          </a:p>
          <a:p>
            <a:pPr lvl="2" eaLnBrk="1" hangingPunct="1">
              <a:lnSpc>
                <a:spcPct val="90000"/>
              </a:lnSpc>
              <a:buFont typeface="Arial" charset="0"/>
              <a:buChar char="•"/>
            </a:pPr>
            <a:r>
              <a:rPr lang="en-US" smtClean="0"/>
              <a:t>Substance-abusing</a:t>
            </a:r>
          </a:p>
          <a:p>
            <a:pPr lvl="2" eaLnBrk="1" hangingPunct="1">
              <a:lnSpc>
                <a:spcPct val="90000"/>
              </a:lnSpc>
              <a:buFont typeface="Arial" charset="0"/>
              <a:buChar char="•"/>
            </a:pPr>
            <a:r>
              <a:rPr lang="en-US" smtClean="0"/>
              <a:t>Previously abused</a:t>
            </a:r>
          </a:p>
          <a:p>
            <a:pPr lvl="2" eaLnBrk="1" hangingPunct="1">
              <a:lnSpc>
                <a:spcPct val="90000"/>
              </a:lnSpc>
              <a:buFont typeface="Arial" charset="0"/>
              <a:buChar char="•"/>
            </a:pPr>
            <a:endParaRPr lang="en-US" smtClean="0"/>
          </a:p>
        </p:txBody>
      </p:sp>
      <p:pic>
        <p:nvPicPr>
          <p:cNvPr id="10245" name="Picture 2"/>
          <p:cNvPicPr>
            <a:picLocks noChangeAspect="1" noChangeArrowheads="1"/>
          </p:cNvPicPr>
          <p:nvPr/>
        </p:nvPicPr>
        <p:blipFill>
          <a:blip r:embed="rId3" cstate="print"/>
          <a:srcRect/>
          <a:stretch>
            <a:fillRect/>
          </a:stretch>
        </p:blipFill>
        <p:spPr bwMode="auto">
          <a:xfrm>
            <a:off x="6096000" y="1295400"/>
            <a:ext cx="2390775"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What is Workplace Bullying?</a:t>
            </a:r>
          </a:p>
        </p:txBody>
      </p:sp>
      <p:sp>
        <p:nvSpPr>
          <p:cNvPr id="11267"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0CA0786E-74B2-42CD-ADB1-977CC454EB50}" type="slidenum">
              <a:rPr lang="en-US">
                <a:latin typeface="Arial" charset="0"/>
              </a:rPr>
              <a:pPr/>
              <a:t>5</a:t>
            </a:fld>
            <a:endParaRPr lang="en-US">
              <a:latin typeface="Arial" charset="0"/>
            </a:endParaRPr>
          </a:p>
        </p:txBody>
      </p:sp>
      <p:sp>
        <p:nvSpPr>
          <p:cNvPr id="11268" name="Content Placeholder 3"/>
          <p:cNvSpPr>
            <a:spLocks noGrp="1"/>
          </p:cNvSpPr>
          <p:nvPr>
            <p:ph sz="quarter" idx="1"/>
          </p:nvPr>
        </p:nvSpPr>
        <p:spPr/>
        <p:txBody>
          <a:bodyPr/>
          <a:lstStyle/>
          <a:p>
            <a:pPr eaLnBrk="1" hangingPunct="1">
              <a:lnSpc>
                <a:spcPct val="90000"/>
              </a:lnSpc>
              <a:buFont typeface="Arial" charset="0"/>
              <a:buChar char="•"/>
            </a:pPr>
            <a:r>
              <a:rPr lang="en-US" smtClean="0"/>
              <a:t>“</a:t>
            </a:r>
            <a:r>
              <a:rPr lang="en-US" b="1" smtClean="0"/>
              <a:t>Repeated</a:t>
            </a:r>
            <a:r>
              <a:rPr lang="en-US" smtClean="0"/>
              <a:t>, unreasonable actions of individuals (or a group) directed towards an employee (or a group of employees), which is intended to intimidate and creates a risk to the health and safety of the employee(s). It involves an </a:t>
            </a:r>
            <a:r>
              <a:rPr lang="en-US" b="1" smtClean="0"/>
              <a:t>on-going pattern</a:t>
            </a:r>
            <a:r>
              <a:rPr lang="en-US" smtClean="0"/>
              <a:t> of behavior.”</a:t>
            </a:r>
          </a:p>
          <a:p>
            <a:pPr eaLnBrk="1" hangingPunct="1">
              <a:lnSpc>
                <a:spcPct val="90000"/>
              </a:lnSpc>
              <a:buFont typeface="Arial" charset="0"/>
              <a:buChar char="•"/>
            </a:pPr>
            <a:r>
              <a:rPr lang="en-US" smtClean="0"/>
              <a:t> </a:t>
            </a:r>
          </a:p>
          <a:p>
            <a:pPr eaLnBrk="1" hangingPunct="1">
              <a:lnSpc>
                <a:spcPct val="90000"/>
              </a:lnSpc>
              <a:buFont typeface="Wingdings 2" pitchFamily="18" charset="2"/>
              <a:buNone/>
            </a:pPr>
            <a:r>
              <a:rPr lang="en-US" smtClean="0"/>
              <a:t>(Washington State Dept. of Labor &amp; Industries, 2008)</a:t>
            </a:r>
          </a:p>
          <a:p>
            <a:pPr eaLnBrk="1" hangingPunct="1">
              <a:lnSpc>
                <a:spcPct val="90000"/>
              </a:lnSpc>
              <a:buFont typeface="Wingdings 2" pitchFamily="18" charset="2"/>
              <a:buNone/>
            </a:pPr>
            <a:r>
              <a:rPr lang="en-US" smtClean="0"/>
              <a:t>(“Mobbing”: emotional abuse committed directly or indirectly by a group)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What Enables Bullying?</a:t>
            </a:r>
          </a:p>
        </p:txBody>
      </p:sp>
      <p:sp>
        <p:nvSpPr>
          <p:cNvPr id="12291"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64DD9037-11F0-47F6-9005-03C0BEDEB8F3}" type="slidenum">
              <a:rPr lang="en-US">
                <a:latin typeface="Arial" charset="0"/>
              </a:rPr>
              <a:pPr/>
              <a:t>6</a:t>
            </a:fld>
            <a:endParaRPr lang="en-US">
              <a:latin typeface="Arial" charset="0"/>
            </a:endParaRPr>
          </a:p>
        </p:txBody>
      </p:sp>
      <p:sp>
        <p:nvSpPr>
          <p:cNvPr id="12292" name="Content Placeholder 2"/>
          <p:cNvSpPr>
            <a:spLocks noGrp="1"/>
          </p:cNvSpPr>
          <p:nvPr>
            <p:ph sz="quarter" idx="1"/>
          </p:nvPr>
        </p:nvSpPr>
        <p:spPr/>
        <p:txBody>
          <a:bodyPr/>
          <a:lstStyle/>
          <a:p>
            <a:pPr eaLnBrk="1" hangingPunct="1">
              <a:lnSpc>
                <a:spcPct val="90000"/>
              </a:lnSpc>
              <a:buFont typeface="Arial" charset="0"/>
              <a:buChar char="•"/>
            </a:pPr>
            <a:r>
              <a:rPr lang="en-US" smtClean="0"/>
              <a:t>Bad management</a:t>
            </a:r>
          </a:p>
          <a:p>
            <a:pPr eaLnBrk="1" hangingPunct="1">
              <a:lnSpc>
                <a:spcPct val="90000"/>
              </a:lnSpc>
              <a:buFont typeface="Arial" charset="0"/>
              <a:buChar char="•"/>
            </a:pPr>
            <a:r>
              <a:rPr lang="en-US" smtClean="0"/>
              <a:t>Stress-intensive workplace</a:t>
            </a:r>
          </a:p>
          <a:p>
            <a:pPr eaLnBrk="1" hangingPunct="1">
              <a:lnSpc>
                <a:spcPct val="90000"/>
              </a:lnSpc>
              <a:buFont typeface="Arial" charset="0"/>
              <a:buChar char="•"/>
            </a:pPr>
            <a:r>
              <a:rPr lang="en-US" smtClean="0"/>
              <a:t>Disbelief or denial by Managers</a:t>
            </a:r>
          </a:p>
          <a:p>
            <a:pPr eaLnBrk="1" hangingPunct="1">
              <a:lnSpc>
                <a:spcPct val="90000"/>
              </a:lnSpc>
              <a:buFont typeface="Arial" charset="0"/>
              <a:buChar char="•"/>
            </a:pPr>
            <a:r>
              <a:rPr lang="en-US" smtClean="0"/>
              <a:t>Unethical activities</a:t>
            </a:r>
          </a:p>
          <a:p>
            <a:pPr eaLnBrk="1" hangingPunct="1">
              <a:lnSpc>
                <a:spcPct val="90000"/>
              </a:lnSpc>
              <a:buFont typeface="Arial" charset="0"/>
              <a:buChar char="•"/>
            </a:pPr>
            <a:r>
              <a:rPr lang="en-US" smtClean="0"/>
              <a:t>Downsizing, Restructuring, Mergers</a:t>
            </a:r>
          </a:p>
          <a:p>
            <a:pPr eaLnBrk="1" hangingPunct="1">
              <a:lnSpc>
                <a:spcPct val="90000"/>
              </a:lnSpc>
              <a:buFont typeface="Arial" charset="0"/>
              <a:buChar char="•"/>
            </a:pPr>
            <a:r>
              <a:rPr lang="en-US" smtClean="0"/>
              <a:t>Little or no HR support</a:t>
            </a:r>
          </a:p>
          <a:p>
            <a:pPr eaLnBrk="1" hangingPunct="1">
              <a:lnSpc>
                <a:spcPct val="90000"/>
              </a:lnSpc>
              <a:buFont typeface="Arial" charset="0"/>
              <a:buChar char="•"/>
            </a:pPr>
            <a:r>
              <a:rPr lang="en-US" smtClean="0"/>
              <a:t>Ineffective performance management practices</a:t>
            </a:r>
          </a:p>
          <a:p>
            <a:pPr eaLnBrk="1" hangingPunct="1">
              <a:lnSpc>
                <a:spcPct val="90000"/>
              </a:lnSpc>
              <a:buFont typeface="Arial" charset="0"/>
              <a:buChar char="•"/>
            </a:pPr>
            <a:r>
              <a:rPr lang="en-US" smtClean="0"/>
              <a:t>“toxic” protectors</a:t>
            </a:r>
          </a:p>
          <a:p>
            <a:pPr eaLnBrk="1" hangingPunct="1">
              <a:lnSpc>
                <a:spcPct val="90000"/>
              </a:lnSpc>
              <a:buFont typeface="Arial" charset="0"/>
              <a:buChar char="•"/>
            </a:pPr>
            <a:r>
              <a:rPr lang="en-US" smtClean="0"/>
              <a:t>New people in the picture</a:t>
            </a:r>
          </a:p>
          <a:p>
            <a:pPr eaLnBrk="1" hangingPunct="1">
              <a:lnSpc>
                <a:spcPct val="90000"/>
              </a:lnSpc>
              <a:buFont typeface="Arial" charset="0"/>
              <a:buChar char="•"/>
            </a:pPr>
            <a:r>
              <a:rPr lang="en-US" smtClean="0"/>
              <a:t>Target is often unsupported when they complain</a:t>
            </a:r>
          </a:p>
          <a:p>
            <a:pPr eaLnBrk="1" hangingPunct="1">
              <a:lnSpc>
                <a:spcPct val="90000"/>
              </a:lnSpc>
              <a:buFont typeface="Arial" charset="0"/>
              <a:buChar char="•"/>
            </a:pPr>
            <a:endParaRPr lang="en-US" smtClean="0"/>
          </a:p>
        </p:txBody>
      </p:sp>
      <p:pic>
        <p:nvPicPr>
          <p:cNvPr id="12293" name="Picture 2" descr="\\law-file.ad.umn.edu\law-home$\staff\victorm\My Documents\My Pictures\PPT Ideas\Funnies\getting_fired.gif"/>
          <p:cNvPicPr>
            <a:picLocks noChangeAspect="1" noChangeArrowheads="1"/>
          </p:cNvPicPr>
          <p:nvPr/>
        </p:nvPicPr>
        <p:blipFill>
          <a:blip r:embed="rId3" cstate="print"/>
          <a:srcRect/>
          <a:stretch>
            <a:fillRect/>
          </a:stretch>
        </p:blipFill>
        <p:spPr bwMode="auto">
          <a:xfrm>
            <a:off x="6858000" y="1447800"/>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pPr eaLnBrk="1" hangingPunct="1"/>
            <a:r>
              <a:rPr lang="en-US" smtClean="0"/>
              <a:t>Symptoms of Bullying</a:t>
            </a:r>
          </a:p>
        </p:txBody>
      </p:sp>
      <p:sp>
        <p:nvSpPr>
          <p:cNvPr id="13315" name="Slide Number Placeholder 3"/>
          <p:cNvSpPr>
            <a:spLocks noGrp="1"/>
          </p:cNvSpPr>
          <p:nvPr>
            <p:ph type="sldNum" sz="quarter" idx="12"/>
          </p:nvPr>
        </p:nvSpPr>
        <p:spPr bwMode="auto">
          <a:xfrm>
            <a:off x="3124200" y="6356350"/>
            <a:ext cx="2895600" cy="365125"/>
          </a:xfrm>
          <a:ln>
            <a:miter lim="800000"/>
            <a:headEnd/>
            <a:tailEnd/>
          </a:ln>
        </p:spPr>
        <p:txBody>
          <a:bodyPr wrap="square" anchorCtr="0"/>
          <a:lstStyle/>
          <a:p>
            <a:fld id="{A3008F9F-9AEE-47D1-BAEB-13DE95693338}" type="slidenum">
              <a:rPr lang="en-US">
                <a:latin typeface="Arial" charset="0"/>
              </a:rPr>
              <a:pPr/>
              <a:t>7</a:t>
            </a:fld>
            <a:endParaRPr lang="en-US">
              <a:latin typeface="Arial" charset="0"/>
            </a:endParaRPr>
          </a:p>
        </p:txBody>
      </p:sp>
      <p:sp>
        <p:nvSpPr>
          <p:cNvPr id="37891" name="Content Placeholder 7"/>
          <p:cNvSpPr>
            <a:spLocks noGrp="1"/>
          </p:cNvSpPr>
          <p:nvPr>
            <p:ph sz="quarter" idx="1"/>
          </p:nvPr>
        </p:nvSpPr>
        <p:spPr/>
        <p:txBody>
          <a:bodyPr rtlCol="0">
            <a:normAutofit lnSpcReduction="10000"/>
          </a:bodyPr>
          <a:lstStyle/>
          <a:p>
            <a:pPr marL="274320" indent="-274320" eaLnBrk="1" fontAlgn="auto" hangingPunct="1">
              <a:spcBef>
                <a:spcPts val="580"/>
              </a:spcBef>
              <a:spcAft>
                <a:spcPts val="0"/>
              </a:spcAft>
              <a:buFont typeface="Arial" pitchFamily="34" charset="0"/>
              <a:buChar char="•"/>
              <a:defRPr/>
            </a:pPr>
            <a:r>
              <a:rPr lang="en-US" smtClean="0"/>
              <a:t>Stress/irritability/panic attacks/PTSD</a:t>
            </a:r>
          </a:p>
          <a:p>
            <a:pPr marL="274320" indent="-274320" eaLnBrk="1" fontAlgn="auto" hangingPunct="1">
              <a:spcBef>
                <a:spcPts val="580"/>
              </a:spcBef>
              <a:spcAft>
                <a:spcPts val="0"/>
              </a:spcAft>
              <a:buFont typeface="Arial" pitchFamily="34" charset="0"/>
              <a:buChar char="•"/>
              <a:defRPr/>
            </a:pPr>
            <a:r>
              <a:rPr lang="en-US" smtClean="0"/>
              <a:t>Reduced concentration, increased emotionality</a:t>
            </a:r>
          </a:p>
          <a:p>
            <a:pPr marL="274320" indent="-274320" eaLnBrk="1" fontAlgn="auto" hangingPunct="1">
              <a:spcBef>
                <a:spcPts val="580"/>
              </a:spcBef>
              <a:spcAft>
                <a:spcPts val="0"/>
              </a:spcAft>
              <a:buFont typeface="Arial" pitchFamily="34" charset="0"/>
              <a:buChar char="•"/>
              <a:defRPr/>
            </a:pPr>
            <a:r>
              <a:rPr lang="en-US" smtClean="0"/>
              <a:t>Illness/accidents</a:t>
            </a:r>
          </a:p>
          <a:p>
            <a:pPr marL="274320" indent="-274320" eaLnBrk="1" fontAlgn="auto" hangingPunct="1">
              <a:spcBef>
                <a:spcPts val="580"/>
              </a:spcBef>
              <a:spcAft>
                <a:spcPts val="0"/>
              </a:spcAft>
              <a:buFont typeface="Arial" pitchFamily="34" charset="0"/>
              <a:buChar char="•"/>
              <a:defRPr/>
            </a:pPr>
            <a:r>
              <a:rPr lang="en-US" smtClean="0"/>
              <a:t>Social misery</a:t>
            </a:r>
          </a:p>
          <a:p>
            <a:pPr marL="274320" indent="-274320" eaLnBrk="1" fontAlgn="auto" hangingPunct="1">
              <a:spcBef>
                <a:spcPts val="580"/>
              </a:spcBef>
              <a:spcAft>
                <a:spcPts val="0"/>
              </a:spcAft>
              <a:buFont typeface="Arial" pitchFamily="34" charset="0"/>
              <a:buChar char="•"/>
              <a:defRPr/>
            </a:pPr>
            <a:r>
              <a:rPr lang="en-US" smtClean="0"/>
              <a:t>Depression/isolation</a:t>
            </a:r>
          </a:p>
          <a:p>
            <a:pPr marL="274320" indent="-274320" eaLnBrk="1" fontAlgn="auto" hangingPunct="1">
              <a:spcBef>
                <a:spcPts val="580"/>
              </a:spcBef>
              <a:spcAft>
                <a:spcPts val="0"/>
              </a:spcAft>
              <a:buFont typeface="Arial" pitchFamily="34" charset="0"/>
              <a:buChar char="•"/>
              <a:defRPr/>
            </a:pPr>
            <a:r>
              <a:rPr lang="en-US" smtClean="0"/>
              <a:t>Reduced productivity</a:t>
            </a:r>
          </a:p>
          <a:p>
            <a:pPr marL="274320" indent="-274320" eaLnBrk="1" fontAlgn="auto" hangingPunct="1">
              <a:spcBef>
                <a:spcPts val="580"/>
              </a:spcBef>
              <a:spcAft>
                <a:spcPts val="0"/>
              </a:spcAft>
              <a:buFont typeface="Arial" pitchFamily="34" charset="0"/>
              <a:buChar char="•"/>
              <a:defRPr/>
            </a:pPr>
            <a:r>
              <a:rPr lang="en-US" smtClean="0"/>
              <a:t>Absenteeism/tardiness</a:t>
            </a:r>
          </a:p>
          <a:p>
            <a:pPr marL="274320" indent="-274320" eaLnBrk="1" fontAlgn="auto" hangingPunct="1">
              <a:spcBef>
                <a:spcPts val="580"/>
              </a:spcBef>
              <a:spcAft>
                <a:spcPts val="0"/>
              </a:spcAft>
              <a:buFont typeface="Arial" pitchFamily="34" charset="0"/>
              <a:buChar char="•"/>
              <a:defRPr/>
            </a:pPr>
            <a:r>
              <a:rPr lang="en-US" smtClean="0"/>
              <a:t>Blood pressure/heart issues</a:t>
            </a:r>
          </a:p>
          <a:p>
            <a:pPr marL="274320" indent="-274320" eaLnBrk="1" fontAlgn="auto" hangingPunct="1">
              <a:spcBef>
                <a:spcPts val="580"/>
              </a:spcBef>
              <a:spcAft>
                <a:spcPts val="0"/>
              </a:spcAft>
              <a:buFont typeface="Arial" pitchFamily="34" charset="0"/>
              <a:buChar char="•"/>
              <a:defRPr/>
            </a:pPr>
            <a:r>
              <a:rPr lang="en-US" smtClean="0"/>
              <a:t>Sleep difficulties</a:t>
            </a:r>
          </a:p>
          <a:p>
            <a:pPr marL="274320" indent="-274320" eaLnBrk="1" fontAlgn="auto" hangingPunct="1">
              <a:spcBef>
                <a:spcPts val="580"/>
              </a:spcBef>
              <a:spcAft>
                <a:spcPts val="0"/>
              </a:spcAft>
              <a:buFont typeface="Arial" pitchFamily="34" charset="0"/>
              <a:buChar char="•"/>
              <a:defRPr/>
            </a:pPr>
            <a:r>
              <a:rPr lang="en-US" smtClean="0"/>
              <a:t>Change in personal and work relationships</a:t>
            </a:r>
          </a:p>
        </p:txBody>
      </p:sp>
      <p:pic>
        <p:nvPicPr>
          <p:cNvPr id="13317" name="Picture 2"/>
          <p:cNvPicPr>
            <a:picLocks noChangeAspect="1" noChangeArrowheads="1"/>
          </p:cNvPicPr>
          <p:nvPr/>
        </p:nvPicPr>
        <p:blipFill>
          <a:blip r:embed="rId3" cstate="print"/>
          <a:srcRect/>
          <a:stretch>
            <a:fillRect/>
          </a:stretch>
        </p:blipFill>
        <p:spPr bwMode="auto">
          <a:xfrm>
            <a:off x="6324600" y="2895600"/>
            <a:ext cx="2143125" cy="2143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t>Cost of Bullying</a:t>
            </a:r>
          </a:p>
        </p:txBody>
      </p:sp>
      <p:sp>
        <p:nvSpPr>
          <p:cNvPr id="14339" name="Slide Number Placeholder 4"/>
          <p:cNvSpPr>
            <a:spLocks noGrp="1"/>
          </p:cNvSpPr>
          <p:nvPr>
            <p:ph type="sldNum" sz="quarter" idx="12"/>
          </p:nvPr>
        </p:nvSpPr>
        <p:spPr bwMode="auto">
          <a:xfrm>
            <a:off x="3124200" y="6356350"/>
            <a:ext cx="2895600" cy="365125"/>
          </a:xfrm>
          <a:ln>
            <a:miter lim="800000"/>
            <a:headEnd/>
            <a:tailEnd/>
          </a:ln>
        </p:spPr>
        <p:txBody>
          <a:bodyPr wrap="square" anchorCtr="0"/>
          <a:lstStyle/>
          <a:p>
            <a:fld id="{B7CCBD2D-3DE2-4733-9005-B16DD5B2B679}" type="slidenum">
              <a:rPr lang="en-US">
                <a:latin typeface="Arial" charset="0"/>
              </a:rPr>
              <a:pPr/>
              <a:t>8</a:t>
            </a:fld>
            <a:endParaRPr lang="en-US">
              <a:latin typeface="Arial" charset="0"/>
            </a:endParaRPr>
          </a:p>
        </p:txBody>
      </p:sp>
      <p:sp>
        <p:nvSpPr>
          <p:cNvPr id="14340" name="Content Placeholder 2"/>
          <p:cNvSpPr>
            <a:spLocks noGrp="1"/>
          </p:cNvSpPr>
          <p:nvPr>
            <p:ph sz="quarter" idx="1"/>
          </p:nvPr>
        </p:nvSpPr>
        <p:spPr/>
        <p:txBody>
          <a:bodyPr/>
          <a:lstStyle/>
          <a:p>
            <a:pPr eaLnBrk="1" hangingPunct="1">
              <a:lnSpc>
                <a:spcPct val="90000"/>
              </a:lnSpc>
              <a:buFont typeface="Arial" charset="0"/>
              <a:buChar char="•"/>
            </a:pPr>
            <a:r>
              <a:rPr lang="en-US" smtClean="0"/>
              <a:t>$5,000 to $100,000 per year for “employment practices liability” insurance (2008)</a:t>
            </a:r>
          </a:p>
          <a:p>
            <a:pPr eaLnBrk="1" hangingPunct="1">
              <a:lnSpc>
                <a:spcPct val="90000"/>
              </a:lnSpc>
              <a:buFont typeface="Arial" charset="0"/>
              <a:buChar char="•"/>
            </a:pPr>
            <a:r>
              <a:rPr lang="en-US" smtClean="0"/>
              <a:t>Reduced work quality &amp; quantity</a:t>
            </a:r>
          </a:p>
          <a:p>
            <a:pPr eaLnBrk="1" hangingPunct="1">
              <a:lnSpc>
                <a:spcPct val="90000"/>
              </a:lnSpc>
              <a:buFont typeface="Arial" charset="0"/>
              <a:buChar char="•"/>
            </a:pPr>
            <a:r>
              <a:rPr lang="en-US" smtClean="0"/>
              <a:t>Factionalism</a:t>
            </a:r>
          </a:p>
          <a:p>
            <a:pPr eaLnBrk="1" hangingPunct="1">
              <a:lnSpc>
                <a:spcPct val="90000"/>
              </a:lnSpc>
              <a:buFont typeface="Arial" charset="0"/>
              <a:buChar char="•"/>
            </a:pPr>
            <a:r>
              <a:rPr lang="en-US" smtClean="0"/>
              <a:t>Increased employee turnover—stars leave!</a:t>
            </a:r>
          </a:p>
          <a:p>
            <a:pPr eaLnBrk="1" hangingPunct="1">
              <a:lnSpc>
                <a:spcPct val="90000"/>
              </a:lnSpc>
              <a:buFont typeface="Arial" charset="0"/>
              <a:buChar char="•"/>
            </a:pPr>
            <a:r>
              <a:rPr lang="en-US" smtClean="0"/>
              <a:t>Increased sick leave</a:t>
            </a:r>
          </a:p>
          <a:p>
            <a:pPr eaLnBrk="1" hangingPunct="1">
              <a:lnSpc>
                <a:spcPct val="90000"/>
              </a:lnSpc>
              <a:buFont typeface="Arial" charset="0"/>
              <a:buChar char="•"/>
            </a:pPr>
            <a:r>
              <a:rPr lang="en-US" smtClean="0"/>
              <a:t>Cost of consultants</a:t>
            </a:r>
          </a:p>
          <a:p>
            <a:pPr eaLnBrk="1" hangingPunct="1">
              <a:lnSpc>
                <a:spcPct val="90000"/>
              </a:lnSpc>
              <a:buFont typeface="Arial" charset="0"/>
              <a:buChar char="•"/>
            </a:pPr>
            <a:r>
              <a:rPr lang="en-US" smtClean="0"/>
              <a:t>Unemployment/worker’s compensation</a:t>
            </a:r>
          </a:p>
          <a:p>
            <a:pPr eaLnBrk="1" hangingPunct="1">
              <a:lnSpc>
                <a:spcPct val="90000"/>
              </a:lnSpc>
              <a:buFont typeface="Arial" charset="0"/>
              <a:buChar char="•"/>
            </a:pPr>
            <a:r>
              <a:rPr lang="en-US" smtClean="0"/>
              <a:t>Litigation/settlements</a:t>
            </a:r>
          </a:p>
          <a:p>
            <a:pPr eaLnBrk="1" hangingPunct="1">
              <a:lnSpc>
                <a:spcPct val="90000"/>
              </a:lnSpc>
              <a:buFont typeface="Arial" charset="0"/>
              <a:buChar char="•"/>
            </a:pPr>
            <a:r>
              <a:rPr lang="en-US" smtClean="0"/>
              <a:t>Reputation </a:t>
            </a:r>
          </a:p>
          <a:p>
            <a:pPr eaLnBrk="1" hangingPunct="1">
              <a:lnSpc>
                <a:spcPct val="90000"/>
              </a:lnSpc>
              <a:buFont typeface="Arial" charset="0"/>
              <a:buChar char="•"/>
            </a:pPr>
            <a:endParaRPr lang="en-US" smtClean="0"/>
          </a:p>
        </p:txBody>
      </p:sp>
      <p:pic>
        <p:nvPicPr>
          <p:cNvPr id="14341" name="Picture 4" descr="C:\Documents and Settings\victorm\Local Settings\Temporary Internet Files\Content.IE5\76FR7WAA\MC900434749[1].png"/>
          <p:cNvPicPr>
            <a:picLocks noChangeAspect="1" noChangeArrowheads="1"/>
          </p:cNvPicPr>
          <p:nvPr/>
        </p:nvPicPr>
        <p:blipFill>
          <a:blip r:embed="rId3" cstate="print"/>
          <a:srcRect/>
          <a:stretch>
            <a:fillRect/>
          </a:stretch>
        </p:blipFill>
        <p:spPr bwMode="auto">
          <a:xfrm>
            <a:off x="7086600" y="3810000"/>
            <a:ext cx="205740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p:nvPr>
        </p:nvSpPr>
        <p:spPr/>
        <p:txBody>
          <a:bodyPr/>
          <a:lstStyle/>
          <a:p>
            <a:pPr eaLnBrk="1" hangingPunct="1"/>
            <a:r>
              <a:rPr lang="en-US" smtClean="0"/>
              <a:t>Be a Target, not a Victim!</a:t>
            </a:r>
          </a:p>
        </p:txBody>
      </p:sp>
      <p:sp>
        <p:nvSpPr>
          <p:cNvPr id="19462" name="Text Placeholder 4"/>
          <p:cNvSpPr>
            <a:spLocks noGrp="1"/>
          </p:cNvSpPr>
          <p:nvPr>
            <p:ph type="body" idx="1"/>
          </p:nvPr>
        </p:nvSpPr>
        <p:spPr/>
        <p:txBody>
          <a:bodyPr/>
          <a:lstStyle/>
          <a:p>
            <a:pPr eaLnBrk="1" fontAlgn="auto" hangingPunct="1">
              <a:spcBef>
                <a:spcPts val="580"/>
              </a:spcBef>
              <a:spcAft>
                <a:spcPts val="0"/>
              </a:spcAft>
              <a:buFont typeface="Wingdings 2"/>
              <a:buNone/>
              <a:defRPr/>
            </a:pPr>
            <a:r>
              <a:rPr lang="en-US" smtClean="0"/>
              <a:t>Target</a:t>
            </a:r>
          </a:p>
        </p:txBody>
      </p:sp>
      <p:sp>
        <p:nvSpPr>
          <p:cNvPr id="19463" name="Text Placeholder 6"/>
          <p:cNvSpPr>
            <a:spLocks noGrp="1"/>
          </p:cNvSpPr>
          <p:nvPr>
            <p:ph type="body" sz="half" idx="3"/>
          </p:nvPr>
        </p:nvSpPr>
        <p:spPr/>
        <p:txBody>
          <a:bodyPr/>
          <a:lstStyle/>
          <a:p>
            <a:pPr eaLnBrk="1" fontAlgn="auto" hangingPunct="1">
              <a:spcBef>
                <a:spcPts val="580"/>
              </a:spcBef>
              <a:spcAft>
                <a:spcPts val="0"/>
              </a:spcAft>
              <a:buFont typeface="Wingdings 2"/>
              <a:buNone/>
              <a:defRPr/>
            </a:pPr>
            <a:r>
              <a:rPr lang="en-US" smtClean="0"/>
              <a:t>Victim</a:t>
            </a:r>
          </a:p>
        </p:txBody>
      </p:sp>
      <p:sp>
        <p:nvSpPr>
          <p:cNvPr id="15365" name="Slide Number Placeholder 7"/>
          <p:cNvSpPr>
            <a:spLocks noGrp="1"/>
          </p:cNvSpPr>
          <p:nvPr>
            <p:ph type="sldNum" sz="quarter" idx="12"/>
          </p:nvPr>
        </p:nvSpPr>
        <p:spPr bwMode="auto">
          <a:ln>
            <a:miter lim="800000"/>
            <a:headEnd/>
            <a:tailEnd/>
          </a:ln>
        </p:spPr>
        <p:txBody>
          <a:bodyPr wrap="square" anchorCtr="0"/>
          <a:lstStyle/>
          <a:p>
            <a:fld id="{1B5271EA-1573-489D-B583-49ECEC99457B}" type="slidenum">
              <a:rPr lang="en-US">
                <a:latin typeface="Arial" charset="0"/>
              </a:rPr>
              <a:pPr/>
              <a:t>9</a:t>
            </a:fld>
            <a:endParaRPr lang="en-US">
              <a:latin typeface="Arial" charset="0"/>
            </a:endParaRPr>
          </a:p>
        </p:txBody>
      </p:sp>
      <p:sp>
        <p:nvSpPr>
          <p:cNvPr id="15366" name="Content Placeholder 5"/>
          <p:cNvSpPr>
            <a:spLocks noGrp="1"/>
          </p:cNvSpPr>
          <p:nvPr>
            <p:ph sz="half" idx="2"/>
          </p:nvPr>
        </p:nvSpPr>
        <p:spPr/>
        <p:txBody>
          <a:bodyPr/>
          <a:lstStyle/>
          <a:p>
            <a:pPr eaLnBrk="1" hangingPunct="1"/>
            <a:r>
              <a:rPr lang="en-US" smtClean="0"/>
              <a:t>Try new strategies</a:t>
            </a:r>
          </a:p>
          <a:p>
            <a:pPr eaLnBrk="1" hangingPunct="1"/>
            <a:r>
              <a:rPr lang="en-US" smtClean="0"/>
              <a:t>Reach out to others</a:t>
            </a:r>
          </a:p>
          <a:p>
            <a:pPr eaLnBrk="1" hangingPunct="1"/>
            <a:r>
              <a:rPr lang="en-US" smtClean="0"/>
              <a:t>Look for the reality</a:t>
            </a:r>
          </a:p>
          <a:p>
            <a:pPr eaLnBrk="1" hangingPunct="1"/>
            <a:r>
              <a:rPr lang="en-US" smtClean="0"/>
              <a:t>Take calculated risks</a:t>
            </a:r>
          </a:p>
          <a:p>
            <a:pPr eaLnBrk="1" hangingPunct="1"/>
            <a:r>
              <a:rPr lang="en-US" smtClean="0"/>
              <a:t>Believe bully is crazy</a:t>
            </a:r>
          </a:p>
          <a:p>
            <a:pPr eaLnBrk="1" hangingPunct="1"/>
            <a:r>
              <a:rPr lang="en-US" smtClean="0"/>
              <a:t>Find resources</a:t>
            </a:r>
          </a:p>
          <a:p>
            <a:pPr eaLnBrk="1" hangingPunct="1"/>
            <a:r>
              <a:rPr lang="en-US" smtClean="0"/>
              <a:t>Asserts boundaries</a:t>
            </a:r>
          </a:p>
          <a:p>
            <a:pPr eaLnBrk="1" hangingPunct="1"/>
            <a:endParaRPr lang="en-US" smtClean="0"/>
          </a:p>
        </p:txBody>
      </p:sp>
      <p:sp>
        <p:nvSpPr>
          <p:cNvPr id="15367" name="Content Placeholder 7"/>
          <p:cNvSpPr>
            <a:spLocks noGrp="1"/>
          </p:cNvSpPr>
          <p:nvPr>
            <p:ph sz="half" idx="4"/>
          </p:nvPr>
        </p:nvSpPr>
        <p:spPr/>
        <p:txBody>
          <a:bodyPr/>
          <a:lstStyle/>
          <a:p>
            <a:pPr eaLnBrk="1" hangingPunct="1"/>
            <a:r>
              <a:rPr lang="en-US" smtClean="0"/>
              <a:t>Stay wounded</a:t>
            </a:r>
          </a:p>
          <a:p>
            <a:pPr eaLnBrk="1" hangingPunct="1"/>
            <a:r>
              <a:rPr lang="en-US" smtClean="0"/>
              <a:t>Isolate self</a:t>
            </a:r>
          </a:p>
          <a:p>
            <a:pPr eaLnBrk="1" hangingPunct="1"/>
            <a:r>
              <a:rPr lang="en-US" smtClean="0"/>
              <a:t>Catastrophize </a:t>
            </a:r>
          </a:p>
          <a:p>
            <a:pPr eaLnBrk="1" hangingPunct="1"/>
            <a:r>
              <a:rPr lang="en-US" smtClean="0"/>
              <a:t>Lost in denial</a:t>
            </a:r>
          </a:p>
          <a:p>
            <a:pPr eaLnBrk="1" hangingPunct="1"/>
            <a:r>
              <a:rPr lang="en-US" smtClean="0"/>
              <a:t>Believe they are crazy</a:t>
            </a:r>
          </a:p>
          <a:p>
            <a:pPr eaLnBrk="1" hangingPunct="1"/>
            <a:r>
              <a:rPr lang="en-US" smtClean="0"/>
              <a:t>Give up</a:t>
            </a:r>
          </a:p>
          <a:p>
            <a:pPr eaLnBrk="1" hangingPunct="1"/>
            <a:r>
              <a:rPr lang="en-US" smtClean="0"/>
              <a:t>Has no boundaries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512</TotalTime>
  <Words>1601</Words>
  <Application>Microsoft Office PowerPoint</Application>
  <PresentationFormat>On-screen Show (4:3)</PresentationFormat>
  <Paragraphs>298</Paragraphs>
  <Slides>24</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Franklin Gothic Book</vt:lpstr>
      <vt:lpstr>Perpetua</vt:lpstr>
      <vt:lpstr>Wingdings 2</vt:lpstr>
      <vt:lpstr>Calibri</vt:lpstr>
      <vt:lpstr>Wingdings</vt:lpstr>
      <vt:lpstr>Wingdings 3</vt:lpstr>
      <vt:lpstr>Verdana</vt:lpstr>
      <vt:lpstr>Equity</vt:lpstr>
      <vt:lpstr>Workplace Bullying</vt:lpstr>
      <vt:lpstr>Overview </vt:lpstr>
      <vt:lpstr>Bullying Facts</vt:lpstr>
      <vt:lpstr>Demographics of Bullying</vt:lpstr>
      <vt:lpstr>What is Workplace Bullying?</vt:lpstr>
      <vt:lpstr>What Enables Bullying?</vt:lpstr>
      <vt:lpstr>Symptoms of Bullying</vt:lpstr>
      <vt:lpstr>Cost of Bullying</vt:lpstr>
      <vt:lpstr>Be a Target, not a Victim!</vt:lpstr>
      <vt:lpstr>Interview Findings</vt:lpstr>
      <vt:lpstr>Demographics of Targets</vt:lpstr>
      <vt:lpstr>Demographics</vt:lpstr>
      <vt:lpstr>What did You Do About It?</vt:lpstr>
      <vt:lpstr>When Bullied, What should Happen?</vt:lpstr>
      <vt:lpstr>How Survive Bullying?</vt:lpstr>
      <vt:lpstr>Implications</vt:lpstr>
      <vt:lpstr>What Career Counselors can do</vt:lpstr>
      <vt:lpstr>Assessing the Environment</vt:lpstr>
      <vt:lpstr>Enhancing the boss relationship</vt:lpstr>
      <vt:lpstr>Exercise</vt:lpstr>
      <vt:lpstr>What Works for the Organization</vt:lpstr>
      <vt:lpstr>Namie BluePrint  (“The bully-free Workplace”,2011)</vt:lpstr>
      <vt:lpstr>What works for Targeted Employee</vt:lpstr>
      <vt:lpstr>Contact Information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Bullying</dc:title>
  <dc:creator>Dean R. DeGroot</dc:creator>
  <cp:lastModifiedBy>Owner</cp:lastModifiedBy>
  <cp:revision>9</cp:revision>
  <dcterms:created xsi:type="dcterms:W3CDTF">2012-04-04T16:34:35Z</dcterms:created>
  <dcterms:modified xsi:type="dcterms:W3CDTF">2012-07-17T16:03:24Z</dcterms:modified>
</cp:coreProperties>
</file>