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10" r:id="rId2"/>
    <p:sldId id="311" r:id="rId3"/>
    <p:sldId id="395" r:id="rId4"/>
    <p:sldId id="360" r:id="rId5"/>
    <p:sldId id="356" r:id="rId6"/>
    <p:sldId id="388" r:id="rId7"/>
    <p:sldId id="365" r:id="rId8"/>
    <p:sldId id="378" r:id="rId9"/>
    <p:sldId id="377" r:id="rId10"/>
    <p:sldId id="366" r:id="rId11"/>
    <p:sldId id="392" r:id="rId12"/>
    <p:sldId id="363" r:id="rId13"/>
    <p:sldId id="369" r:id="rId14"/>
    <p:sldId id="387" r:id="rId15"/>
    <p:sldId id="318" r:id="rId16"/>
    <p:sldId id="382" r:id="rId17"/>
    <p:sldId id="383" r:id="rId18"/>
    <p:sldId id="384" r:id="rId19"/>
    <p:sldId id="385" r:id="rId20"/>
    <p:sldId id="393" r:id="rId21"/>
    <p:sldId id="386" r:id="rId22"/>
    <p:sldId id="391" r:id="rId23"/>
    <p:sldId id="394" r:id="rId24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6" autoAdjust="0"/>
    <p:restoredTop sz="94660"/>
  </p:normalViewPr>
  <p:slideViewPr>
    <p:cSldViewPr>
      <p:cViewPr varScale="1">
        <p:scale>
          <a:sx n="75" d="100"/>
          <a:sy n="75" d="100"/>
        </p:scale>
        <p:origin x="-127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762"/>
    </p:cViewPr>
  </p:sorterViewPr>
  <p:notesViewPr>
    <p:cSldViewPr>
      <p:cViewPr>
        <p:scale>
          <a:sx n="66" d="100"/>
          <a:sy n="66" d="100"/>
        </p:scale>
        <p:origin x="-1590" y="318"/>
      </p:cViewPr>
      <p:guideLst>
        <p:guide orient="horz" pos="2957"/>
        <p:guide pos="2237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AB31FB-403E-4F90-B0C6-A8FAE432A357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9AF1CC-8518-421E-ACE7-5782AC8A053E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Name</a:t>
          </a:r>
          <a:endParaRPr lang="en-US" sz="24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A655072B-1C65-46DA-8490-BB4A395A82BE}" type="parTrans" cxnId="{DCF9881C-0669-484F-996C-41D89334F547}">
      <dgm:prSet/>
      <dgm:spPr/>
      <dgm:t>
        <a:bodyPr/>
        <a:lstStyle/>
        <a:p>
          <a:endParaRPr lang="en-US" sz="2400" b="1">
            <a:latin typeface="Times New Roman" pitchFamily="18" charset="0"/>
            <a:cs typeface="Times New Roman" pitchFamily="18" charset="0"/>
          </a:endParaRPr>
        </a:p>
      </dgm:t>
    </dgm:pt>
    <dgm:pt modelId="{D7A422CF-1D31-4E68-A4A2-DF81246AF7EE}" type="sibTrans" cxnId="{DCF9881C-0669-484F-996C-41D89334F547}">
      <dgm:prSet/>
      <dgm:spPr/>
      <dgm:t>
        <a:bodyPr/>
        <a:lstStyle/>
        <a:p>
          <a:endParaRPr lang="en-US" sz="2400" b="1">
            <a:latin typeface="Times New Roman" pitchFamily="18" charset="0"/>
            <a:cs typeface="Times New Roman" pitchFamily="18" charset="0"/>
          </a:endParaRPr>
        </a:p>
      </dgm:t>
    </dgm:pt>
    <dgm:pt modelId="{CE97EEFF-9DD6-4280-A634-ACA13D61AF57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Tone and Gesture</a:t>
          </a:r>
          <a:endParaRPr lang="en-US" sz="24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0B0F40C7-38BE-4505-88EF-860D25A961EB}" type="parTrans" cxnId="{A3D155D9-2323-4CED-9B6D-DB716BB1DDD2}">
      <dgm:prSet/>
      <dgm:spPr/>
      <dgm:t>
        <a:bodyPr/>
        <a:lstStyle/>
        <a:p>
          <a:endParaRPr lang="en-US" sz="2400" b="1">
            <a:latin typeface="Times New Roman" pitchFamily="18" charset="0"/>
            <a:cs typeface="Times New Roman" pitchFamily="18" charset="0"/>
          </a:endParaRPr>
        </a:p>
      </dgm:t>
    </dgm:pt>
    <dgm:pt modelId="{9589D19B-FD66-45C6-A244-C990F2B3218C}" type="sibTrans" cxnId="{A3D155D9-2323-4CED-9B6D-DB716BB1DDD2}">
      <dgm:prSet/>
      <dgm:spPr/>
      <dgm:t>
        <a:bodyPr/>
        <a:lstStyle/>
        <a:p>
          <a:endParaRPr lang="en-US" sz="2400" b="1">
            <a:latin typeface="Times New Roman" pitchFamily="18" charset="0"/>
            <a:cs typeface="Times New Roman" pitchFamily="18" charset="0"/>
          </a:endParaRPr>
        </a:p>
      </dgm:t>
    </dgm:pt>
    <dgm:pt modelId="{7C09E8F6-368D-420E-988B-5012F52C4A83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Listening Pattern</a:t>
          </a:r>
          <a:endParaRPr lang="en-US" sz="24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3BF7A5EB-1F2D-4DFC-85E4-EA090DC2F72D}" type="parTrans" cxnId="{D01E2FAC-A2BE-418A-BEC0-398DCE2A20FA}">
      <dgm:prSet/>
      <dgm:spPr/>
      <dgm:t>
        <a:bodyPr/>
        <a:lstStyle/>
        <a:p>
          <a:endParaRPr lang="en-US" sz="2400" b="1">
            <a:latin typeface="Times New Roman" pitchFamily="18" charset="0"/>
            <a:cs typeface="Times New Roman" pitchFamily="18" charset="0"/>
          </a:endParaRPr>
        </a:p>
      </dgm:t>
    </dgm:pt>
    <dgm:pt modelId="{5D4FA614-8730-4D0C-BF16-82CE0EFEE8F5}" type="sibTrans" cxnId="{D01E2FAC-A2BE-418A-BEC0-398DCE2A20FA}">
      <dgm:prSet/>
      <dgm:spPr/>
      <dgm:t>
        <a:bodyPr/>
        <a:lstStyle/>
        <a:p>
          <a:endParaRPr lang="en-US" sz="2400" b="1">
            <a:latin typeface="Times New Roman" pitchFamily="18" charset="0"/>
            <a:cs typeface="Times New Roman" pitchFamily="18" charset="0"/>
          </a:endParaRPr>
        </a:p>
      </dgm:t>
    </dgm:pt>
    <dgm:pt modelId="{0CF40506-EADF-4B6C-9D19-5C31DF84A3D7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Greeting</a:t>
          </a:r>
          <a:endParaRPr lang="en-US" sz="24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D70FDCC8-E7FD-47C9-BCA8-81118E0B6731}" type="parTrans" cxnId="{926AC0F1-B6DB-4270-854D-AADFAB6836BA}">
      <dgm:prSet/>
      <dgm:spPr/>
      <dgm:t>
        <a:bodyPr/>
        <a:lstStyle/>
        <a:p>
          <a:endParaRPr lang="en-US" sz="2400" b="1">
            <a:latin typeface="Times New Roman" pitchFamily="18" charset="0"/>
            <a:cs typeface="Times New Roman" pitchFamily="18" charset="0"/>
          </a:endParaRPr>
        </a:p>
      </dgm:t>
    </dgm:pt>
    <dgm:pt modelId="{F264FCC3-81F0-4A3D-B4BB-88E2BB69092B}" type="sibTrans" cxnId="{926AC0F1-B6DB-4270-854D-AADFAB6836BA}">
      <dgm:prSet/>
      <dgm:spPr/>
      <dgm:t>
        <a:bodyPr/>
        <a:lstStyle/>
        <a:p>
          <a:endParaRPr lang="en-US" sz="2400" b="1">
            <a:latin typeface="Times New Roman" pitchFamily="18" charset="0"/>
            <a:cs typeface="Times New Roman" pitchFamily="18" charset="0"/>
          </a:endParaRPr>
        </a:p>
      </dgm:t>
    </dgm:pt>
    <dgm:pt modelId="{B638C56F-946A-4B00-A63D-4E348EDC2352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Conflict Style</a:t>
          </a:r>
          <a:endParaRPr lang="en-US" sz="24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81051005-8D4C-4455-821B-53CB885CEE91}" type="parTrans" cxnId="{B73DE48B-446C-4EF4-AC85-43E6EA82C21E}">
      <dgm:prSet/>
      <dgm:spPr/>
      <dgm:t>
        <a:bodyPr/>
        <a:lstStyle/>
        <a:p>
          <a:endParaRPr lang="en-US" sz="2400" b="1">
            <a:latin typeface="Times New Roman" pitchFamily="18" charset="0"/>
            <a:cs typeface="Times New Roman" pitchFamily="18" charset="0"/>
          </a:endParaRPr>
        </a:p>
      </dgm:t>
    </dgm:pt>
    <dgm:pt modelId="{DD26588E-696D-4645-8DFB-DE274FFE8380}" type="sibTrans" cxnId="{B73DE48B-446C-4EF4-AC85-43E6EA82C21E}">
      <dgm:prSet/>
      <dgm:spPr/>
      <dgm:t>
        <a:bodyPr/>
        <a:lstStyle/>
        <a:p>
          <a:endParaRPr lang="en-US" sz="2400" b="1">
            <a:latin typeface="Times New Roman" pitchFamily="18" charset="0"/>
            <a:cs typeface="Times New Roman" pitchFamily="18" charset="0"/>
          </a:endParaRPr>
        </a:p>
      </dgm:t>
    </dgm:pt>
    <dgm:pt modelId="{8FC67FD8-CCEE-4889-AE9C-E4B7231BCD3B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Eye Contact and Expressions</a:t>
          </a:r>
          <a:endParaRPr lang="en-US" sz="24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90652615-D2B7-4759-8C04-2FD711D6662E}" type="parTrans" cxnId="{228C1E8C-B5DA-44AC-9F7D-481F27E78A65}">
      <dgm:prSet/>
      <dgm:spPr/>
      <dgm:t>
        <a:bodyPr/>
        <a:lstStyle/>
        <a:p>
          <a:endParaRPr lang="en-US" sz="2400" b="1">
            <a:latin typeface="Times New Roman" pitchFamily="18" charset="0"/>
            <a:cs typeface="Times New Roman" pitchFamily="18" charset="0"/>
          </a:endParaRPr>
        </a:p>
      </dgm:t>
    </dgm:pt>
    <dgm:pt modelId="{C1A1DA89-D928-4C6F-8E1D-B904FC25AF8B}" type="sibTrans" cxnId="{228C1E8C-B5DA-44AC-9F7D-481F27E78A65}">
      <dgm:prSet/>
      <dgm:spPr/>
      <dgm:t>
        <a:bodyPr/>
        <a:lstStyle/>
        <a:p>
          <a:endParaRPr lang="en-US" sz="2400" b="1">
            <a:latin typeface="Times New Roman" pitchFamily="18" charset="0"/>
            <a:cs typeface="Times New Roman" pitchFamily="18" charset="0"/>
          </a:endParaRPr>
        </a:p>
      </dgm:t>
    </dgm:pt>
    <dgm:pt modelId="{D007D8DB-4A09-4DF4-8522-3ACFECA8D177}" type="pres">
      <dgm:prSet presAssocID="{89AB31FB-403E-4F90-B0C6-A8FAE432A35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733FFF-22F1-4B0E-A32E-D41B48E6FE45}" type="pres">
      <dgm:prSet presAssocID="{0F9AF1CC-8518-421E-ACE7-5782AC8A053E}" presName="node" presStyleLbl="node1" presStyleIdx="0" presStyleCnt="6" custRadScaleRad="96265" custRadScaleInc="-94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174C75-D636-4DD4-AD59-CE26C51F1A1F}" type="pres">
      <dgm:prSet presAssocID="{0F9AF1CC-8518-421E-ACE7-5782AC8A053E}" presName="spNode" presStyleCnt="0"/>
      <dgm:spPr/>
    </dgm:pt>
    <dgm:pt modelId="{CA393FEF-57E0-4578-99FF-494D4CF2A672}" type="pres">
      <dgm:prSet presAssocID="{D7A422CF-1D31-4E68-A4A2-DF81246AF7EE}" presName="sibTrans" presStyleLbl="sibTrans1D1" presStyleIdx="0" presStyleCnt="6"/>
      <dgm:spPr/>
      <dgm:t>
        <a:bodyPr/>
        <a:lstStyle/>
        <a:p>
          <a:endParaRPr lang="en-US"/>
        </a:p>
      </dgm:t>
    </dgm:pt>
    <dgm:pt modelId="{16976802-26A6-430C-993A-D21C9A03D599}" type="pres">
      <dgm:prSet presAssocID="{CE97EEFF-9DD6-4280-A634-ACA13D61AF57}" presName="node" presStyleLbl="node1" presStyleIdx="1" presStyleCnt="6" custScaleX="237061" custRadScaleRad="103861" custRadScaleInc="51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D54E5B-96B5-4DC4-868A-225033274B71}" type="pres">
      <dgm:prSet presAssocID="{CE97EEFF-9DD6-4280-A634-ACA13D61AF57}" presName="spNode" presStyleCnt="0"/>
      <dgm:spPr/>
    </dgm:pt>
    <dgm:pt modelId="{236FAFFC-601F-4707-9495-681EBF5B3475}" type="pres">
      <dgm:prSet presAssocID="{9589D19B-FD66-45C6-A244-C990F2B3218C}" presName="sibTrans" presStyleLbl="sibTrans1D1" presStyleIdx="1" presStyleCnt="6"/>
      <dgm:spPr/>
      <dgm:t>
        <a:bodyPr/>
        <a:lstStyle/>
        <a:p>
          <a:endParaRPr lang="en-US"/>
        </a:p>
      </dgm:t>
    </dgm:pt>
    <dgm:pt modelId="{ACAEE8A5-2E43-4951-90A0-7A86A08CE37E}" type="pres">
      <dgm:prSet presAssocID="{7C09E8F6-368D-420E-988B-5012F52C4A83}" presName="node" presStyleLbl="node1" presStyleIdx="2" presStyleCnt="6" custScaleX="241181" custRadScaleRad="106674" custRadScaleInc="-189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B55EEF-8609-45BA-9756-F8D0BF136334}" type="pres">
      <dgm:prSet presAssocID="{7C09E8F6-368D-420E-988B-5012F52C4A83}" presName="spNode" presStyleCnt="0"/>
      <dgm:spPr/>
    </dgm:pt>
    <dgm:pt modelId="{561C13B8-74BE-45E8-824D-7788F79C3458}" type="pres">
      <dgm:prSet presAssocID="{5D4FA614-8730-4D0C-BF16-82CE0EFEE8F5}" presName="sibTrans" presStyleLbl="sibTrans1D1" presStyleIdx="2" presStyleCnt="6"/>
      <dgm:spPr/>
      <dgm:t>
        <a:bodyPr/>
        <a:lstStyle/>
        <a:p>
          <a:endParaRPr lang="en-US"/>
        </a:p>
      </dgm:t>
    </dgm:pt>
    <dgm:pt modelId="{B0F97310-7568-4051-863C-548FF591D5B1}" type="pres">
      <dgm:prSet presAssocID="{B638C56F-946A-4B00-A63D-4E348EDC2352}" presName="node" presStyleLbl="node1" presStyleIdx="3" presStyleCnt="6" custScaleX="2315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950EA6-8A4B-4B8A-A21A-E6F02920B685}" type="pres">
      <dgm:prSet presAssocID="{B638C56F-946A-4B00-A63D-4E348EDC2352}" presName="spNode" presStyleCnt="0"/>
      <dgm:spPr/>
    </dgm:pt>
    <dgm:pt modelId="{59FC033A-8B65-4DA5-A7E1-101A8B3AAF70}" type="pres">
      <dgm:prSet presAssocID="{DD26588E-696D-4645-8DFB-DE274FFE8380}" presName="sibTrans" presStyleLbl="sibTrans1D1" presStyleIdx="3" presStyleCnt="6"/>
      <dgm:spPr/>
      <dgm:t>
        <a:bodyPr/>
        <a:lstStyle/>
        <a:p>
          <a:endParaRPr lang="en-US"/>
        </a:p>
      </dgm:t>
    </dgm:pt>
    <dgm:pt modelId="{3456271A-A0E8-444F-98FC-928A92160AFE}" type="pres">
      <dgm:prSet presAssocID="{8FC67FD8-CCEE-4889-AE9C-E4B7231BCD3B}" presName="node" presStyleLbl="node1" presStyleIdx="4" presStyleCnt="6" custScaleX="241182" custRadScaleRad="108502" custRadScaleInc="628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E595F0-9C4D-4D2B-A4AE-FE3AF2BB7236}" type="pres">
      <dgm:prSet presAssocID="{8FC67FD8-CCEE-4889-AE9C-E4B7231BCD3B}" presName="spNode" presStyleCnt="0"/>
      <dgm:spPr/>
    </dgm:pt>
    <dgm:pt modelId="{E2FFF3DD-C1CA-4EC7-B0E9-63350CDCAA12}" type="pres">
      <dgm:prSet presAssocID="{C1A1DA89-D928-4C6F-8E1D-B904FC25AF8B}" presName="sibTrans" presStyleLbl="sibTrans1D1" presStyleIdx="4" presStyleCnt="6"/>
      <dgm:spPr/>
      <dgm:t>
        <a:bodyPr/>
        <a:lstStyle/>
        <a:p>
          <a:endParaRPr lang="en-US"/>
        </a:p>
      </dgm:t>
    </dgm:pt>
    <dgm:pt modelId="{E9F55318-2CA9-4FA6-80EF-8FF1C06562BC}" type="pres">
      <dgm:prSet presAssocID="{0CF40506-EADF-4B6C-9D19-5C31DF84A3D7}" presName="node" presStyleLbl="node1" presStyleIdx="5" presStyleCnt="6" custScaleX="219838" custScaleY="94825" custRadScaleRad="100417" custRadScaleInc="-277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058942-C792-483D-91F5-CFA071973EB0}" type="pres">
      <dgm:prSet presAssocID="{0CF40506-EADF-4B6C-9D19-5C31DF84A3D7}" presName="spNode" presStyleCnt="0"/>
      <dgm:spPr/>
    </dgm:pt>
    <dgm:pt modelId="{DADC5123-4DA9-4C89-8494-B2A19D9D03A3}" type="pres">
      <dgm:prSet presAssocID="{F264FCC3-81F0-4A3D-B4BB-88E2BB69092B}" presName="sibTrans" presStyleLbl="sibTrans1D1" presStyleIdx="5" presStyleCnt="6"/>
      <dgm:spPr/>
      <dgm:t>
        <a:bodyPr/>
        <a:lstStyle/>
        <a:p>
          <a:endParaRPr lang="en-US"/>
        </a:p>
      </dgm:t>
    </dgm:pt>
  </dgm:ptLst>
  <dgm:cxnLst>
    <dgm:cxn modelId="{2B460200-F699-4E88-A880-3764F76D0985}" type="presOf" srcId="{5D4FA614-8730-4D0C-BF16-82CE0EFEE8F5}" destId="{561C13B8-74BE-45E8-824D-7788F79C3458}" srcOrd="0" destOrd="0" presId="urn:microsoft.com/office/officeart/2005/8/layout/cycle6"/>
    <dgm:cxn modelId="{D01E2FAC-A2BE-418A-BEC0-398DCE2A20FA}" srcId="{89AB31FB-403E-4F90-B0C6-A8FAE432A357}" destId="{7C09E8F6-368D-420E-988B-5012F52C4A83}" srcOrd="2" destOrd="0" parTransId="{3BF7A5EB-1F2D-4DFC-85E4-EA090DC2F72D}" sibTransId="{5D4FA614-8730-4D0C-BF16-82CE0EFEE8F5}"/>
    <dgm:cxn modelId="{DCF9881C-0669-484F-996C-41D89334F547}" srcId="{89AB31FB-403E-4F90-B0C6-A8FAE432A357}" destId="{0F9AF1CC-8518-421E-ACE7-5782AC8A053E}" srcOrd="0" destOrd="0" parTransId="{A655072B-1C65-46DA-8490-BB4A395A82BE}" sibTransId="{D7A422CF-1D31-4E68-A4A2-DF81246AF7EE}"/>
    <dgm:cxn modelId="{1ECC037D-0C3E-412E-8276-D546DB08625C}" type="presOf" srcId="{8FC67FD8-CCEE-4889-AE9C-E4B7231BCD3B}" destId="{3456271A-A0E8-444F-98FC-928A92160AFE}" srcOrd="0" destOrd="0" presId="urn:microsoft.com/office/officeart/2005/8/layout/cycle6"/>
    <dgm:cxn modelId="{7FE52C5F-BC43-48E9-B63F-FCA242FBFC4C}" type="presOf" srcId="{D7A422CF-1D31-4E68-A4A2-DF81246AF7EE}" destId="{CA393FEF-57E0-4578-99FF-494D4CF2A672}" srcOrd="0" destOrd="0" presId="urn:microsoft.com/office/officeart/2005/8/layout/cycle6"/>
    <dgm:cxn modelId="{E926D04B-9581-460C-A7D7-C73EA83E4412}" type="presOf" srcId="{0CF40506-EADF-4B6C-9D19-5C31DF84A3D7}" destId="{E9F55318-2CA9-4FA6-80EF-8FF1C06562BC}" srcOrd="0" destOrd="0" presId="urn:microsoft.com/office/officeart/2005/8/layout/cycle6"/>
    <dgm:cxn modelId="{B73DE48B-446C-4EF4-AC85-43E6EA82C21E}" srcId="{89AB31FB-403E-4F90-B0C6-A8FAE432A357}" destId="{B638C56F-946A-4B00-A63D-4E348EDC2352}" srcOrd="3" destOrd="0" parTransId="{81051005-8D4C-4455-821B-53CB885CEE91}" sibTransId="{DD26588E-696D-4645-8DFB-DE274FFE8380}"/>
    <dgm:cxn modelId="{926AC0F1-B6DB-4270-854D-AADFAB6836BA}" srcId="{89AB31FB-403E-4F90-B0C6-A8FAE432A357}" destId="{0CF40506-EADF-4B6C-9D19-5C31DF84A3D7}" srcOrd="5" destOrd="0" parTransId="{D70FDCC8-E7FD-47C9-BCA8-81118E0B6731}" sibTransId="{F264FCC3-81F0-4A3D-B4BB-88E2BB69092B}"/>
    <dgm:cxn modelId="{6A7507C8-B03B-45D1-A094-F14257B9D7E6}" type="presOf" srcId="{F264FCC3-81F0-4A3D-B4BB-88E2BB69092B}" destId="{DADC5123-4DA9-4C89-8494-B2A19D9D03A3}" srcOrd="0" destOrd="0" presId="urn:microsoft.com/office/officeart/2005/8/layout/cycle6"/>
    <dgm:cxn modelId="{FD00E385-249F-4729-B04C-6A035C7E90EA}" type="presOf" srcId="{0F9AF1CC-8518-421E-ACE7-5782AC8A053E}" destId="{C2733FFF-22F1-4B0E-A32E-D41B48E6FE45}" srcOrd="0" destOrd="0" presId="urn:microsoft.com/office/officeart/2005/8/layout/cycle6"/>
    <dgm:cxn modelId="{330ECCBC-6454-481A-A5F6-B7F9F89F5C97}" type="presOf" srcId="{C1A1DA89-D928-4C6F-8E1D-B904FC25AF8B}" destId="{E2FFF3DD-C1CA-4EC7-B0E9-63350CDCAA12}" srcOrd="0" destOrd="0" presId="urn:microsoft.com/office/officeart/2005/8/layout/cycle6"/>
    <dgm:cxn modelId="{A3D155D9-2323-4CED-9B6D-DB716BB1DDD2}" srcId="{89AB31FB-403E-4F90-B0C6-A8FAE432A357}" destId="{CE97EEFF-9DD6-4280-A634-ACA13D61AF57}" srcOrd="1" destOrd="0" parTransId="{0B0F40C7-38BE-4505-88EF-860D25A961EB}" sibTransId="{9589D19B-FD66-45C6-A244-C990F2B3218C}"/>
    <dgm:cxn modelId="{228C1E8C-B5DA-44AC-9F7D-481F27E78A65}" srcId="{89AB31FB-403E-4F90-B0C6-A8FAE432A357}" destId="{8FC67FD8-CCEE-4889-AE9C-E4B7231BCD3B}" srcOrd="4" destOrd="0" parTransId="{90652615-D2B7-4759-8C04-2FD711D6662E}" sibTransId="{C1A1DA89-D928-4C6F-8E1D-B904FC25AF8B}"/>
    <dgm:cxn modelId="{3CE47D40-264F-4DBA-AA53-EEF96ABE6ECD}" type="presOf" srcId="{DD26588E-696D-4645-8DFB-DE274FFE8380}" destId="{59FC033A-8B65-4DA5-A7E1-101A8B3AAF70}" srcOrd="0" destOrd="0" presId="urn:microsoft.com/office/officeart/2005/8/layout/cycle6"/>
    <dgm:cxn modelId="{1FA11E3C-5A4F-4A56-950D-87EE7DC27743}" type="presOf" srcId="{9589D19B-FD66-45C6-A244-C990F2B3218C}" destId="{236FAFFC-601F-4707-9495-681EBF5B3475}" srcOrd="0" destOrd="0" presId="urn:microsoft.com/office/officeart/2005/8/layout/cycle6"/>
    <dgm:cxn modelId="{4ECAC114-4BA0-441D-B499-56F50851446D}" type="presOf" srcId="{7C09E8F6-368D-420E-988B-5012F52C4A83}" destId="{ACAEE8A5-2E43-4951-90A0-7A86A08CE37E}" srcOrd="0" destOrd="0" presId="urn:microsoft.com/office/officeart/2005/8/layout/cycle6"/>
    <dgm:cxn modelId="{5B0B103D-0530-4EBF-8929-80DD2D6300E7}" type="presOf" srcId="{CE97EEFF-9DD6-4280-A634-ACA13D61AF57}" destId="{16976802-26A6-430C-993A-D21C9A03D599}" srcOrd="0" destOrd="0" presId="urn:microsoft.com/office/officeart/2005/8/layout/cycle6"/>
    <dgm:cxn modelId="{E6F3BBEF-D525-4774-8B4F-0A06653FE225}" type="presOf" srcId="{89AB31FB-403E-4F90-B0C6-A8FAE432A357}" destId="{D007D8DB-4A09-4DF4-8522-3ACFECA8D177}" srcOrd="0" destOrd="0" presId="urn:microsoft.com/office/officeart/2005/8/layout/cycle6"/>
    <dgm:cxn modelId="{4F355341-4BFD-49C8-BBDA-70AF833635EC}" type="presOf" srcId="{B638C56F-946A-4B00-A63D-4E348EDC2352}" destId="{B0F97310-7568-4051-863C-548FF591D5B1}" srcOrd="0" destOrd="0" presId="urn:microsoft.com/office/officeart/2005/8/layout/cycle6"/>
    <dgm:cxn modelId="{C19D3A6F-FD71-47C1-8CD9-BBFC6E920BAB}" type="presParOf" srcId="{D007D8DB-4A09-4DF4-8522-3ACFECA8D177}" destId="{C2733FFF-22F1-4B0E-A32E-D41B48E6FE45}" srcOrd="0" destOrd="0" presId="urn:microsoft.com/office/officeart/2005/8/layout/cycle6"/>
    <dgm:cxn modelId="{E4D7B2F8-F17E-4FB5-B8FF-17AEEC0385DB}" type="presParOf" srcId="{D007D8DB-4A09-4DF4-8522-3ACFECA8D177}" destId="{17174C75-D636-4DD4-AD59-CE26C51F1A1F}" srcOrd="1" destOrd="0" presId="urn:microsoft.com/office/officeart/2005/8/layout/cycle6"/>
    <dgm:cxn modelId="{079FFA8D-C7BF-406E-A7AD-44A75F57BD03}" type="presParOf" srcId="{D007D8DB-4A09-4DF4-8522-3ACFECA8D177}" destId="{CA393FEF-57E0-4578-99FF-494D4CF2A672}" srcOrd="2" destOrd="0" presId="urn:microsoft.com/office/officeart/2005/8/layout/cycle6"/>
    <dgm:cxn modelId="{A8FE866A-D54F-410A-8CC5-C145B1036837}" type="presParOf" srcId="{D007D8DB-4A09-4DF4-8522-3ACFECA8D177}" destId="{16976802-26A6-430C-993A-D21C9A03D599}" srcOrd="3" destOrd="0" presId="urn:microsoft.com/office/officeart/2005/8/layout/cycle6"/>
    <dgm:cxn modelId="{08506391-8C5F-42D8-B58A-6CE07AE9B788}" type="presParOf" srcId="{D007D8DB-4A09-4DF4-8522-3ACFECA8D177}" destId="{54D54E5B-96B5-4DC4-868A-225033274B71}" srcOrd="4" destOrd="0" presId="urn:microsoft.com/office/officeart/2005/8/layout/cycle6"/>
    <dgm:cxn modelId="{9D9AA693-3474-4595-A539-54EB5E8DAF9F}" type="presParOf" srcId="{D007D8DB-4A09-4DF4-8522-3ACFECA8D177}" destId="{236FAFFC-601F-4707-9495-681EBF5B3475}" srcOrd="5" destOrd="0" presId="urn:microsoft.com/office/officeart/2005/8/layout/cycle6"/>
    <dgm:cxn modelId="{0A7B5128-A546-4E1B-A15E-D8565A533AA1}" type="presParOf" srcId="{D007D8DB-4A09-4DF4-8522-3ACFECA8D177}" destId="{ACAEE8A5-2E43-4951-90A0-7A86A08CE37E}" srcOrd="6" destOrd="0" presId="urn:microsoft.com/office/officeart/2005/8/layout/cycle6"/>
    <dgm:cxn modelId="{B598560C-A2CA-4E5C-B796-9CA3F9580D6E}" type="presParOf" srcId="{D007D8DB-4A09-4DF4-8522-3ACFECA8D177}" destId="{AEB55EEF-8609-45BA-9756-F8D0BF136334}" srcOrd="7" destOrd="0" presId="urn:microsoft.com/office/officeart/2005/8/layout/cycle6"/>
    <dgm:cxn modelId="{E7FF3EE2-0004-4142-929D-D980734D27A6}" type="presParOf" srcId="{D007D8DB-4A09-4DF4-8522-3ACFECA8D177}" destId="{561C13B8-74BE-45E8-824D-7788F79C3458}" srcOrd="8" destOrd="0" presId="urn:microsoft.com/office/officeart/2005/8/layout/cycle6"/>
    <dgm:cxn modelId="{98B7DE5D-7ECD-4E64-ACAE-281BBE64BD16}" type="presParOf" srcId="{D007D8DB-4A09-4DF4-8522-3ACFECA8D177}" destId="{B0F97310-7568-4051-863C-548FF591D5B1}" srcOrd="9" destOrd="0" presId="urn:microsoft.com/office/officeart/2005/8/layout/cycle6"/>
    <dgm:cxn modelId="{9EBA9C7D-AC9C-458B-990A-C518D5AD2C44}" type="presParOf" srcId="{D007D8DB-4A09-4DF4-8522-3ACFECA8D177}" destId="{59950EA6-8A4B-4B8A-A21A-E6F02920B685}" srcOrd="10" destOrd="0" presId="urn:microsoft.com/office/officeart/2005/8/layout/cycle6"/>
    <dgm:cxn modelId="{6E94333B-AB2A-4747-AB25-8C08A82F5218}" type="presParOf" srcId="{D007D8DB-4A09-4DF4-8522-3ACFECA8D177}" destId="{59FC033A-8B65-4DA5-A7E1-101A8B3AAF70}" srcOrd="11" destOrd="0" presId="urn:microsoft.com/office/officeart/2005/8/layout/cycle6"/>
    <dgm:cxn modelId="{31874D9A-DBA8-43D2-82FE-DC6683473B52}" type="presParOf" srcId="{D007D8DB-4A09-4DF4-8522-3ACFECA8D177}" destId="{3456271A-A0E8-444F-98FC-928A92160AFE}" srcOrd="12" destOrd="0" presId="urn:microsoft.com/office/officeart/2005/8/layout/cycle6"/>
    <dgm:cxn modelId="{510F63F9-266F-4820-8BDF-30C225B36952}" type="presParOf" srcId="{D007D8DB-4A09-4DF4-8522-3ACFECA8D177}" destId="{33E595F0-9C4D-4D2B-A4AE-FE3AF2BB7236}" srcOrd="13" destOrd="0" presId="urn:microsoft.com/office/officeart/2005/8/layout/cycle6"/>
    <dgm:cxn modelId="{641933F5-F7E7-4548-B53B-FA7BF1040CF7}" type="presParOf" srcId="{D007D8DB-4A09-4DF4-8522-3ACFECA8D177}" destId="{E2FFF3DD-C1CA-4EC7-B0E9-63350CDCAA12}" srcOrd="14" destOrd="0" presId="urn:microsoft.com/office/officeart/2005/8/layout/cycle6"/>
    <dgm:cxn modelId="{E99FC940-B4D9-4CBA-B54B-CC49A52113A2}" type="presParOf" srcId="{D007D8DB-4A09-4DF4-8522-3ACFECA8D177}" destId="{E9F55318-2CA9-4FA6-80EF-8FF1C06562BC}" srcOrd="15" destOrd="0" presId="urn:microsoft.com/office/officeart/2005/8/layout/cycle6"/>
    <dgm:cxn modelId="{312A4291-8EFD-4153-8BE8-E1C9E553D0D7}" type="presParOf" srcId="{D007D8DB-4A09-4DF4-8522-3ACFECA8D177}" destId="{FA058942-C792-483D-91F5-CFA071973EB0}" srcOrd="16" destOrd="0" presId="urn:microsoft.com/office/officeart/2005/8/layout/cycle6"/>
    <dgm:cxn modelId="{EAF86F61-521D-4C51-B229-C6FAA0DE841E}" type="presParOf" srcId="{D007D8DB-4A09-4DF4-8522-3ACFECA8D177}" destId="{DADC5123-4DA9-4C89-8494-B2A19D9D03A3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AB31FB-403E-4F90-B0C6-A8FAE432A357}" type="doc">
      <dgm:prSet loTypeId="urn:microsoft.com/office/officeart/2005/8/layout/cycle6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F9AF1CC-8518-421E-ACE7-5782AC8A053E}">
      <dgm:prSet phldrT="[Text]" custT="1"/>
      <dgm:spPr/>
      <dgm:t>
        <a:bodyPr/>
        <a:lstStyle/>
        <a:p>
          <a:r>
            <a:rPr lang="en-US" sz="2400" b="1" smtClean="0">
              <a:latin typeface="Times New Roman" pitchFamily="18" charset="0"/>
              <a:cs typeface="Times New Roman" pitchFamily="18" charset="0"/>
            </a:rPr>
            <a:t>Introverts/Extroverts</a:t>
          </a:r>
          <a:endParaRPr lang="en-US" sz="2400" b="1" dirty="0">
            <a:latin typeface="Times New Roman" pitchFamily="18" charset="0"/>
            <a:cs typeface="Times New Roman" pitchFamily="18" charset="0"/>
          </a:endParaRPr>
        </a:p>
      </dgm:t>
    </dgm:pt>
    <dgm:pt modelId="{A655072B-1C65-46DA-8490-BB4A395A82BE}" type="parTrans" cxnId="{DCF9881C-0669-484F-996C-41D89334F54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D7A422CF-1D31-4E68-A4A2-DF81246AF7EE}" type="sibTrans" cxnId="{DCF9881C-0669-484F-996C-41D89334F54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7C09E8F6-368D-420E-988B-5012F52C4A83}">
      <dgm:prSet phldrT="[Text]" custT="1"/>
      <dgm:spPr/>
      <dgm:t>
        <a:bodyPr/>
        <a:lstStyle/>
        <a:p>
          <a:r>
            <a:rPr lang="en-US" sz="2400" b="1" smtClean="0">
              <a:latin typeface="Times New Roman" pitchFamily="18" charset="0"/>
              <a:cs typeface="Times New Roman" pitchFamily="18" charset="0"/>
            </a:rPr>
            <a:t>Collectivist/</a:t>
          </a:r>
        </a:p>
        <a:p>
          <a:r>
            <a:rPr lang="en-US" sz="2400" b="1" smtClean="0">
              <a:latin typeface="Times New Roman" pitchFamily="18" charset="0"/>
              <a:cs typeface="Times New Roman" pitchFamily="18" charset="0"/>
            </a:rPr>
            <a:t>Individualist</a:t>
          </a:r>
          <a:endParaRPr lang="en-US" sz="2400" b="1" dirty="0">
            <a:latin typeface="Times New Roman" pitchFamily="18" charset="0"/>
            <a:cs typeface="Times New Roman" pitchFamily="18" charset="0"/>
          </a:endParaRPr>
        </a:p>
      </dgm:t>
    </dgm:pt>
    <dgm:pt modelId="{3BF7A5EB-1F2D-4DFC-85E4-EA090DC2F72D}" type="parTrans" cxnId="{D01E2FAC-A2BE-418A-BEC0-398DCE2A20FA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4FA614-8730-4D0C-BF16-82CE0EFEE8F5}" type="sibTrans" cxnId="{D01E2FAC-A2BE-418A-BEC0-398DCE2A20FA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CF40506-EADF-4B6C-9D19-5C31DF84A3D7}">
      <dgm:prSet phldrT="[Text]" custT="1"/>
      <dgm:spPr/>
      <dgm:t>
        <a:bodyPr/>
        <a:lstStyle/>
        <a:p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Achieved/Ascribed Respect</a:t>
          </a:r>
          <a:endParaRPr lang="en-US" sz="2400" b="1" dirty="0">
            <a:latin typeface="Times New Roman" pitchFamily="18" charset="0"/>
            <a:cs typeface="Times New Roman" pitchFamily="18" charset="0"/>
          </a:endParaRPr>
        </a:p>
      </dgm:t>
    </dgm:pt>
    <dgm:pt modelId="{D70FDCC8-E7FD-47C9-BCA8-81118E0B6731}" type="parTrans" cxnId="{926AC0F1-B6DB-4270-854D-AADFAB6836BA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F264FCC3-81F0-4A3D-B4BB-88E2BB69092B}" type="sibTrans" cxnId="{926AC0F1-B6DB-4270-854D-AADFAB6836BA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FC67FD8-CCEE-4889-AE9C-E4B7231BCD3B}">
      <dgm:prSet phldrT="[Text]" custT="1"/>
      <dgm:spPr/>
      <dgm:t>
        <a:bodyPr/>
        <a:lstStyle/>
        <a:p>
          <a:r>
            <a:rPr lang="en-US" sz="2400" b="1" smtClean="0">
              <a:latin typeface="Times New Roman" pitchFamily="18" charset="0"/>
              <a:cs typeface="Times New Roman" pitchFamily="18" charset="0"/>
            </a:rPr>
            <a:t>Direct/Indirect</a:t>
          </a:r>
        </a:p>
        <a:p>
          <a:r>
            <a:rPr lang="en-US" sz="2400" b="1" smtClean="0">
              <a:latin typeface="Times New Roman" pitchFamily="18" charset="0"/>
              <a:cs typeface="Times New Roman" pitchFamily="18" charset="0"/>
            </a:rPr>
            <a:t>Communicator</a:t>
          </a:r>
          <a:endParaRPr lang="en-US" sz="2400" b="1" dirty="0">
            <a:latin typeface="Times New Roman" pitchFamily="18" charset="0"/>
            <a:cs typeface="Times New Roman" pitchFamily="18" charset="0"/>
          </a:endParaRPr>
        </a:p>
      </dgm:t>
    </dgm:pt>
    <dgm:pt modelId="{90652615-D2B7-4759-8C04-2FD711D6662E}" type="parTrans" cxnId="{228C1E8C-B5DA-44AC-9F7D-481F27E78A6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1A1DA89-D928-4C6F-8E1D-B904FC25AF8B}" type="sibTrans" cxnId="{228C1E8C-B5DA-44AC-9F7D-481F27E78A6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D007D8DB-4A09-4DF4-8522-3ACFECA8D177}" type="pres">
      <dgm:prSet presAssocID="{89AB31FB-403E-4F90-B0C6-A8FAE432A35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733FFF-22F1-4B0E-A32E-D41B48E6FE45}" type="pres">
      <dgm:prSet presAssocID="{0F9AF1CC-8518-421E-ACE7-5782AC8A053E}" presName="node" presStyleLbl="node1" presStyleIdx="0" presStyleCnt="4" custScaleX="239558" custRadScaleRad="96174" custRadScaleInc="-16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174C75-D636-4DD4-AD59-CE26C51F1A1F}" type="pres">
      <dgm:prSet presAssocID="{0F9AF1CC-8518-421E-ACE7-5782AC8A053E}" presName="spNode" presStyleCnt="0"/>
      <dgm:spPr/>
      <dgm:t>
        <a:bodyPr/>
        <a:lstStyle/>
        <a:p>
          <a:endParaRPr lang="en-US"/>
        </a:p>
      </dgm:t>
    </dgm:pt>
    <dgm:pt modelId="{CA393FEF-57E0-4578-99FF-494D4CF2A672}" type="pres">
      <dgm:prSet presAssocID="{D7A422CF-1D31-4E68-A4A2-DF81246AF7EE}" presName="sibTrans" presStyleLbl="sibTrans1D1" presStyleIdx="0" presStyleCnt="4"/>
      <dgm:spPr/>
      <dgm:t>
        <a:bodyPr/>
        <a:lstStyle/>
        <a:p>
          <a:endParaRPr lang="en-US"/>
        </a:p>
      </dgm:t>
    </dgm:pt>
    <dgm:pt modelId="{ACAEE8A5-2E43-4951-90A0-7A86A08CE37E}" type="pres">
      <dgm:prSet presAssocID="{7C09E8F6-368D-420E-988B-5012F52C4A83}" presName="node" presStyleLbl="node1" presStyleIdx="1" presStyleCnt="4" custScaleX="200933" custRadScaleRad="114812" custRadScaleInc="-100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B55EEF-8609-45BA-9756-F8D0BF136334}" type="pres">
      <dgm:prSet presAssocID="{7C09E8F6-368D-420E-988B-5012F52C4A83}" presName="spNode" presStyleCnt="0"/>
      <dgm:spPr/>
      <dgm:t>
        <a:bodyPr/>
        <a:lstStyle/>
        <a:p>
          <a:endParaRPr lang="en-US"/>
        </a:p>
      </dgm:t>
    </dgm:pt>
    <dgm:pt modelId="{561C13B8-74BE-45E8-824D-7788F79C3458}" type="pres">
      <dgm:prSet presAssocID="{5D4FA614-8730-4D0C-BF16-82CE0EFEE8F5}" presName="sibTrans" presStyleLbl="sibTrans1D1" presStyleIdx="1" presStyleCnt="4"/>
      <dgm:spPr/>
      <dgm:t>
        <a:bodyPr/>
        <a:lstStyle/>
        <a:p>
          <a:endParaRPr lang="en-US"/>
        </a:p>
      </dgm:t>
    </dgm:pt>
    <dgm:pt modelId="{3456271A-A0E8-444F-98FC-928A92160AFE}" type="pres">
      <dgm:prSet presAssocID="{8FC67FD8-CCEE-4889-AE9C-E4B7231BCD3B}" presName="node" presStyleLbl="node1" presStyleIdx="2" presStyleCnt="4" custScaleX="218064" custRadScaleRad="88709" custRadScaleInc="-245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E595F0-9C4D-4D2B-A4AE-FE3AF2BB7236}" type="pres">
      <dgm:prSet presAssocID="{8FC67FD8-CCEE-4889-AE9C-E4B7231BCD3B}" presName="spNode" presStyleCnt="0"/>
      <dgm:spPr/>
      <dgm:t>
        <a:bodyPr/>
        <a:lstStyle/>
        <a:p>
          <a:endParaRPr lang="en-US"/>
        </a:p>
      </dgm:t>
    </dgm:pt>
    <dgm:pt modelId="{E2FFF3DD-C1CA-4EC7-B0E9-63350CDCAA12}" type="pres">
      <dgm:prSet presAssocID="{C1A1DA89-D928-4C6F-8E1D-B904FC25AF8B}" presName="sibTrans" presStyleLbl="sibTrans1D1" presStyleIdx="2" presStyleCnt="4"/>
      <dgm:spPr/>
      <dgm:t>
        <a:bodyPr/>
        <a:lstStyle/>
        <a:p>
          <a:endParaRPr lang="en-US"/>
        </a:p>
      </dgm:t>
    </dgm:pt>
    <dgm:pt modelId="{E9F55318-2CA9-4FA6-80EF-8FF1C06562BC}" type="pres">
      <dgm:prSet presAssocID="{0CF40506-EADF-4B6C-9D19-5C31DF84A3D7}" presName="node" presStyleLbl="node1" presStyleIdx="3" presStyleCnt="4" custScaleX="2114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058942-C792-483D-91F5-CFA071973EB0}" type="pres">
      <dgm:prSet presAssocID="{0CF40506-EADF-4B6C-9D19-5C31DF84A3D7}" presName="spNode" presStyleCnt="0"/>
      <dgm:spPr/>
      <dgm:t>
        <a:bodyPr/>
        <a:lstStyle/>
        <a:p>
          <a:endParaRPr lang="en-US"/>
        </a:p>
      </dgm:t>
    </dgm:pt>
    <dgm:pt modelId="{DADC5123-4DA9-4C89-8494-B2A19D9D03A3}" type="pres">
      <dgm:prSet presAssocID="{F264FCC3-81F0-4A3D-B4BB-88E2BB69092B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F0954366-6CAC-4347-9A99-B7CEB3C79C07}" type="presOf" srcId="{5D4FA614-8730-4D0C-BF16-82CE0EFEE8F5}" destId="{561C13B8-74BE-45E8-824D-7788F79C3458}" srcOrd="0" destOrd="0" presId="urn:microsoft.com/office/officeart/2005/8/layout/cycle6"/>
    <dgm:cxn modelId="{9E717593-F880-4E3C-8BF0-B2486B6D6E45}" type="presOf" srcId="{F264FCC3-81F0-4A3D-B4BB-88E2BB69092B}" destId="{DADC5123-4DA9-4C89-8494-B2A19D9D03A3}" srcOrd="0" destOrd="0" presId="urn:microsoft.com/office/officeart/2005/8/layout/cycle6"/>
    <dgm:cxn modelId="{926AC0F1-B6DB-4270-854D-AADFAB6836BA}" srcId="{89AB31FB-403E-4F90-B0C6-A8FAE432A357}" destId="{0CF40506-EADF-4B6C-9D19-5C31DF84A3D7}" srcOrd="3" destOrd="0" parTransId="{D70FDCC8-E7FD-47C9-BCA8-81118E0B6731}" sibTransId="{F264FCC3-81F0-4A3D-B4BB-88E2BB69092B}"/>
    <dgm:cxn modelId="{C6639B5F-F3A9-4B1B-8591-362A314B4BF6}" type="presOf" srcId="{0CF40506-EADF-4B6C-9D19-5C31DF84A3D7}" destId="{E9F55318-2CA9-4FA6-80EF-8FF1C06562BC}" srcOrd="0" destOrd="0" presId="urn:microsoft.com/office/officeart/2005/8/layout/cycle6"/>
    <dgm:cxn modelId="{D01E2FAC-A2BE-418A-BEC0-398DCE2A20FA}" srcId="{89AB31FB-403E-4F90-B0C6-A8FAE432A357}" destId="{7C09E8F6-368D-420E-988B-5012F52C4A83}" srcOrd="1" destOrd="0" parTransId="{3BF7A5EB-1F2D-4DFC-85E4-EA090DC2F72D}" sibTransId="{5D4FA614-8730-4D0C-BF16-82CE0EFEE8F5}"/>
    <dgm:cxn modelId="{DB75FAA2-BF0B-40BA-A22A-7871A9486F2A}" type="presOf" srcId="{0F9AF1CC-8518-421E-ACE7-5782AC8A053E}" destId="{C2733FFF-22F1-4B0E-A32E-D41B48E6FE45}" srcOrd="0" destOrd="0" presId="urn:microsoft.com/office/officeart/2005/8/layout/cycle6"/>
    <dgm:cxn modelId="{DCF9881C-0669-484F-996C-41D89334F547}" srcId="{89AB31FB-403E-4F90-B0C6-A8FAE432A357}" destId="{0F9AF1CC-8518-421E-ACE7-5782AC8A053E}" srcOrd="0" destOrd="0" parTransId="{A655072B-1C65-46DA-8490-BB4A395A82BE}" sibTransId="{D7A422CF-1D31-4E68-A4A2-DF81246AF7EE}"/>
    <dgm:cxn modelId="{3464685A-FA84-4740-A7B5-0D830D3C07FE}" type="presOf" srcId="{D7A422CF-1D31-4E68-A4A2-DF81246AF7EE}" destId="{CA393FEF-57E0-4578-99FF-494D4CF2A672}" srcOrd="0" destOrd="0" presId="urn:microsoft.com/office/officeart/2005/8/layout/cycle6"/>
    <dgm:cxn modelId="{DF782F9D-88C0-4AEE-B340-DC07263B0AA7}" type="presOf" srcId="{C1A1DA89-D928-4C6F-8E1D-B904FC25AF8B}" destId="{E2FFF3DD-C1CA-4EC7-B0E9-63350CDCAA12}" srcOrd="0" destOrd="0" presId="urn:microsoft.com/office/officeart/2005/8/layout/cycle6"/>
    <dgm:cxn modelId="{228C1E8C-B5DA-44AC-9F7D-481F27E78A65}" srcId="{89AB31FB-403E-4F90-B0C6-A8FAE432A357}" destId="{8FC67FD8-CCEE-4889-AE9C-E4B7231BCD3B}" srcOrd="2" destOrd="0" parTransId="{90652615-D2B7-4759-8C04-2FD711D6662E}" sibTransId="{C1A1DA89-D928-4C6F-8E1D-B904FC25AF8B}"/>
    <dgm:cxn modelId="{B338F2BB-F12B-4E9F-A784-518B557B646B}" type="presOf" srcId="{89AB31FB-403E-4F90-B0C6-A8FAE432A357}" destId="{D007D8DB-4A09-4DF4-8522-3ACFECA8D177}" srcOrd="0" destOrd="0" presId="urn:microsoft.com/office/officeart/2005/8/layout/cycle6"/>
    <dgm:cxn modelId="{1B88566D-13EB-4EB9-AE15-8177DE74A9E1}" type="presOf" srcId="{8FC67FD8-CCEE-4889-AE9C-E4B7231BCD3B}" destId="{3456271A-A0E8-444F-98FC-928A92160AFE}" srcOrd="0" destOrd="0" presId="urn:microsoft.com/office/officeart/2005/8/layout/cycle6"/>
    <dgm:cxn modelId="{B37177E7-AD48-4F55-AC88-1AC3BFB6B3FE}" type="presOf" srcId="{7C09E8F6-368D-420E-988B-5012F52C4A83}" destId="{ACAEE8A5-2E43-4951-90A0-7A86A08CE37E}" srcOrd="0" destOrd="0" presId="urn:microsoft.com/office/officeart/2005/8/layout/cycle6"/>
    <dgm:cxn modelId="{9EFCB63D-D405-4E30-A80C-B3F079C8DC54}" type="presParOf" srcId="{D007D8DB-4A09-4DF4-8522-3ACFECA8D177}" destId="{C2733FFF-22F1-4B0E-A32E-D41B48E6FE45}" srcOrd="0" destOrd="0" presId="urn:microsoft.com/office/officeart/2005/8/layout/cycle6"/>
    <dgm:cxn modelId="{E3B9464E-6FCE-4977-9FFE-34174B8E0111}" type="presParOf" srcId="{D007D8DB-4A09-4DF4-8522-3ACFECA8D177}" destId="{17174C75-D636-4DD4-AD59-CE26C51F1A1F}" srcOrd="1" destOrd="0" presId="urn:microsoft.com/office/officeart/2005/8/layout/cycle6"/>
    <dgm:cxn modelId="{DB5F1D1B-67F3-4BE3-A6C5-1E97F92F5695}" type="presParOf" srcId="{D007D8DB-4A09-4DF4-8522-3ACFECA8D177}" destId="{CA393FEF-57E0-4578-99FF-494D4CF2A672}" srcOrd="2" destOrd="0" presId="urn:microsoft.com/office/officeart/2005/8/layout/cycle6"/>
    <dgm:cxn modelId="{89EEFFE2-546C-43D9-AD5C-AC918388994A}" type="presParOf" srcId="{D007D8DB-4A09-4DF4-8522-3ACFECA8D177}" destId="{ACAEE8A5-2E43-4951-90A0-7A86A08CE37E}" srcOrd="3" destOrd="0" presId="urn:microsoft.com/office/officeart/2005/8/layout/cycle6"/>
    <dgm:cxn modelId="{96B49A44-81AA-4B67-90E2-4D02454154A4}" type="presParOf" srcId="{D007D8DB-4A09-4DF4-8522-3ACFECA8D177}" destId="{AEB55EEF-8609-45BA-9756-F8D0BF136334}" srcOrd="4" destOrd="0" presId="urn:microsoft.com/office/officeart/2005/8/layout/cycle6"/>
    <dgm:cxn modelId="{CCD25835-FCE2-44BC-954F-4E3D329C9C65}" type="presParOf" srcId="{D007D8DB-4A09-4DF4-8522-3ACFECA8D177}" destId="{561C13B8-74BE-45E8-824D-7788F79C3458}" srcOrd="5" destOrd="0" presId="urn:microsoft.com/office/officeart/2005/8/layout/cycle6"/>
    <dgm:cxn modelId="{A15845EC-A6A1-4D17-932C-1506A2518C00}" type="presParOf" srcId="{D007D8DB-4A09-4DF4-8522-3ACFECA8D177}" destId="{3456271A-A0E8-444F-98FC-928A92160AFE}" srcOrd="6" destOrd="0" presId="urn:microsoft.com/office/officeart/2005/8/layout/cycle6"/>
    <dgm:cxn modelId="{35155DDC-EBFC-4C46-8315-E28610EB0280}" type="presParOf" srcId="{D007D8DB-4A09-4DF4-8522-3ACFECA8D177}" destId="{33E595F0-9C4D-4D2B-A4AE-FE3AF2BB7236}" srcOrd="7" destOrd="0" presId="urn:microsoft.com/office/officeart/2005/8/layout/cycle6"/>
    <dgm:cxn modelId="{FFF8762E-A5F4-49BA-B6F2-E0D1BA1C1D03}" type="presParOf" srcId="{D007D8DB-4A09-4DF4-8522-3ACFECA8D177}" destId="{E2FFF3DD-C1CA-4EC7-B0E9-63350CDCAA12}" srcOrd="8" destOrd="0" presId="urn:microsoft.com/office/officeart/2005/8/layout/cycle6"/>
    <dgm:cxn modelId="{4D93046C-4830-4958-9F06-A3ADD8AAE864}" type="presParOf" srcId="{D007D8DB-4A09-4DF4-8522-3ACFECA8D177}" destId="{E9F55318-2CA9-4FA6-80EF-8FF1C06562BC}" srcOrd="9" destOrd="0" presId="urn:microsoft.com/office/officeart/2005/8/layout/cycle6"/>
    <dgm:cxn modelId="{FA1C72DA-0958-43DE-9392-0193E0940BE6}" type="presParOf" srcId="{D007D8DB-4A09-4DF4-8522-3ACFECA8D177}" destId="{FA058942-C792-483D-91F5-CFA071973EB0}" srcOrd="10" destOrd="0" presId="urn:microsoft.com/office/officeart/2005/8/layout/cycle6"/>
    <dgm:cxn modelId="{50C5B0CC-B112-47DC-830C-6D4FECBE84A3}" type="presParOf" srcId="{D007D8DB-4A09-4DF4-8522-3ACFECA8D177}" destId="{DADC5123-4DA9-4C89-8494-B2A19D9D03A3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AB31FB-403E-4F90-B0C6-A8FAE432A357}" type="doc">
      <dgm:prSet loTypeId="urn:microsoft.com/office/officeart/2005/8/layout/cycle6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F9AF1CC-8518-421E-ACE7-5782AC8A053E}">
      <dgm:prSet phldrT="[Text]" custT="1"/>
      <dgm:spPr/>
      <dgm:t>
        <a:bodyPr/>
        <a:lstStyle/>
        <a:p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Introverts/Extroverts</a:t>
          </a:r>
          <a:endParaRPr lang="en-US" sz="2400" b="1" dirty="0">
            <a:latin typeface="Times New Roman" pitchFamily="18" charset="0"/>
            <a:cs typeface="Times New Roman" pitchFamily="18" charset="0"/>
          </a:endParaRPr>
        </a:p>
      </dgm:t>
    </dgm:pt>
    <dgm:pt modelId="{A655072B-1C65-46DA-8490-BB4A395A82BE}" type="parTrans" cxnId="{DCF9881C-0669-484F-996C-41D89334F54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D7A422CF-1D31-4E68-A4A2-DF81246AF7EE}" type="sibTrans" cxnId="{DCF9881C-0669-484F-996C-41D89334F54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7C09E8F6-368D-420E-988B-5012F52C4A83}">
      <dgm:prSet phldrT="[Text]" custT="1"/>
      <dgm:spPr/>
      <dgm:t>
        <a:bodyPr/>
        <a:lstStyle/>
        <a:p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Collectivist/</a:t>
          </a:r>
        </a:p>
        <a:p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Individualist</a:t>
          </a:r>
          <a:endParaRPr lang="en-US" sz="2400" b="1" dirty="0">
            <a:latin typeface="Times New Roman" pitchFamily="18" charset="0"/>
            <a:cs typeface="Times New Roman" pitchFamily="18" charset="0"/>
          </a:endParaRPr>
        </a:p>
      </dgm:t>
    </dgm:pt>
    <dgm:pt modelId="{3BF7A5EB-1F2D-4DFC-85E4-EA090DC2F72D}" type="parTrans" cxnId="{D01E2FAC-A2BE-418A-BEC0-398DCE2A20FA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4FA614-8730-4D0C-BF16-82CE0EFEE8F5}" type="sibTrans" cxnId="{D01E2FAC-A2BE-418A-BEC0-398DCE2A20FA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CF40506-EADF-4B6C-9D19-5C31DF84A3D7}">
      <dgm:prSet phldrT="[Text]" custT="1"/>
      <dgm:spPr/>
      <dgm:t>
        <a:bodyPr/>
        <a:lstStyle/>
        <a:p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Achieved/Ascribed Respect</a:t>
          </a:r>
          <a:endParaRPr lang="en-US" sz="2400" b="1" dirty="0">
            <a:latin typeface="Times New Roman" pitchFamily="18" charset="0"/>
            <a:cs typeface="Times New Roman" pitchFamily="18" charset="0"/>
          </a:endParaRPr>
        </a:p>
      </dgm:t>
    </dgm:pt>
    <dgm:pt modelId="{D70FDCC8-E7FD-47C9-BCA8-81118E0B6731}" type="parTrans" cxnId="{926AC0F1-B6DB-4270-854D-AADFAB6836BA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F264FCC3-81F0-4A3D-B4BB-88E2BB69092B}" type="sibTrans" cxnId="{926AC0F1-B6DB-4270-854D-AADFAB6836BA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FC67FD8-CCEE-4889-AE9C-E4B7231BCD3B}">
      <dgm:prSet phldrT="[Text]" custT="1"/>
      <dgm:spPr/>
      <dgm:t>
        <a:bodyPr/>
        <a:lstStyle/>
        <a:p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Direct/Indirect</a:t>
          </a:r>
        </a:p>
        <a:p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Communicator</a:t>
          </a:r>
          <a:endParaRPr lang="en-US" sz="2400" b="1" dirty="0">
            <a:latin typeface="Times New Roman" pitchFamily="18" charset="0"/>
            <a:cs typeface="Times New Roman" pitchFamily="18" charset="0"/>
          </a:endParaRPr>
        </a:p>
      </dgm:t>
    </dgm:pt>
    <dgm:pt modelId="{90652615-D2B7-4759-8C04-2FD711D6662E}" type="parTrans" cxnId="{228C1E8C-B5DA-44AC-9F7D-481F27E78A6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1A1DA89-D928-4C6F-8E1D-B904FC25AF8B}" type="sibTrans" cxnId="{228C1E8C-B5DA-44AC-9F7D-481F27E78A6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D007D8DB-4A09-4DF4-8522-3ACFECA8D177}" type="pres">
      <dgm:prSet presAssocID="{89AB31FB-403E-4F90-B0C6-A8FAE432A35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733FFF-22F1-4B0E-A32E-D41B48E6FE45}" type="pres">
      <dgm:prSet presAssocID="{0F9AF1CC-8518-421E-ACE7-5782AC8A053E}" presName="node" presStyleLbl="node1" presStyleIdx="0" presStyleCnt="4" custScaleX="239558" custRadScaleRad="96174" custRadScaleInc="-16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174C75-D636-4DD4-AD59-CE26C51F1A1F}" type="pres">
      <dgm:prSet presAssocID="{0F9AF1CC-8518-421E-ACE7-5782AC8A053E}" presName="spNode" presStyleCnt="0"/>
      <dgm:spPr/>
      <dgm:t>
        <a:bodyPr/>
        <a:lstStyle/>
        <a:p>
          <a:endParaRPr lang="en-US"/>
        </a:p>
      </dgm:t>
    </dgm:pt>
    <dgm:pt modelId="{CA393FEF-57E0-4578-99FF-494D4CF2A672}" type="pres">
      <dgm:prSet presAssocID="{D7A422CF-1D31-4E68-A4A2-DF81246AF7EE}" presName="sibTrans" presStyleLbl="sibTrans1D1" presStyleIdx="0" presStyleCnt="4"/>
      <dgm:spPr/>
      <dgm:t>
        <a:bodyPr/>
        <a:lstStyle/>
        <a:p>
          <a:endParaRPr lang="en-US"/>
        </a:p>
      </dgm:t>
    </dgm:pt>
    <dgm:pt modelId="{ACAEE8A5-2E43-4951-90A0-7A86A08CE37E}" type="pres">
      <dgm:prSet presAssocID="{7C09E8F6-368D-420E-988B-5012F52C4A83}" presName="node" presStyleLbl="node1" presStyleIdx="1" presStyleCnt="4" custScaleX="200933" custRadScaleRad="114812" custRadScaleInc="-100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B55EEF-8609-45BA-9756-F8D0BF136334}" type="pres">
      <dgm:prSet presAssocID="{7C09E8F6-368D-420E-988B-5012F52C4A83}" presName="spNode" presStyleCnt="0"/>
      <dgm:spPr/>
      <dgm:t>
        <a:bodyPr/>
        <a:lstStyle/>
        <a:p>
          <a:endParaRPr lang="en-US"/>
        </a:p>
      </dgm:t>
    </dgm:pt>
    <dgm:pt modelId="{561C13B8-74BE-45E8-824D-7788F79C3458}" type="pres">
      <dgm:prSet presAssocID="{5D4FA614-8730-4D0C-BF16-82CE0EFEE8F5}" presName="sibTrans" presStyleLbl="sibTrans1D1" presStyleIdx="1" presStyleCnt="4"/>
      <dgm:spPr/>
      <dgm:t>
        <a:bodyPr/>
        <a:lstStyle/>
        <a:p>
          <a:endParaRPr lang="en-US"/>
        </a:p>
      </dgm:t>
    </dgm:pt>
    <dgm:pt modelId="{3456271A-A0E8-444F-98FC-928A92160AFE}" type="pres">
      <dgm:prSet presAssocID="{8FC67FD8-CCEE-4889-AE9C-E4B7231BCD3B}" presName="node" presStyleLbl="node1" presStyleIdx="2" presStyleCnt="4" custScaleX="218064" custRadScaleRad="88709" custRadScaleInc="-245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E595F0-9C4D-4D2B-A4AE-FE3AF2BB7236}" type="pres">
      <dgm:prSet presAssocID="{8FC67FD8-CCEE-4889-AE9C-E4B7231BCD3B}" presName="spNode" presStyleCnt="0"/>
      <dgm:spPr/>
      <dgm:t>
        <a:bodyPr/>
        <a:lstStyle/>
        <a:p>
          <a:endParaRPr lang="en-US"/>
        </a:p>
      </dgm:t>
    </dgm:pt>
    <dgm:pt modelId="{E2FFF3DD-C1CA-4EC7-B0E9-63350CDCAA12}" type="pres">
      <dgm:prSet presAssocID="{C1A1DA89-D928-4C6F-8E1D-B904FC25AF8B}" presName="sibTrans" presStyleLbl="sibTrans1D1" presStyleIdx="2" presStyleCnt="4"/>
      <dgm:spPr/>
      <dgm:t>
        <a:bodyPr/>
        <a:lstStyle/>
        <a:p>
          <a:endParaRPr lang="en-US"/>
        </a:p>
      </dgm:t>
    </dgm:pt>
    <dgm:pt modelId="{E9F55318-2CA9-4FA6-80EF-8FF1C06562BC}" type="pres">
      <dgm:prSet presAssocID="{0CF40506-EADF-4B6C-9D19-5C31DF84A3D7}" presName="node" presStyleLbl="node1" presStyleIdx="3" presStyleCnt="4" custScaleX="2114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058942-C792-483D-91F5-CFA071973EB0}" type="pres">
      <dgm:prSet presAssocID="{0CF40506-EADF-4B6C-9D19-5C31DF84A3D7}" presName="spNode" presStyleCnt="0"/>
      <dgm:spPr/>
      <dgm:t>
        <a:bodyPr/>
        <a:lstStyle/>
        <a:p>
          <a:endParaRPr lang="en-US"/>
        </a:p>
      </dgm:t>
    </dgm:pt>
    <dgm:pt modelId="{DADC5123-4DA9-4C89-8494-B2A19D9D03A3}" type="pres">
      <dgm:prSet presAssocID="{F264FCC3-81F0-4A3D-B4BB-88E2BB69092B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D01E2FAC-A2BE-418A-BEC0-398DCE2A20FA}" srcId="{89AB31FB-403E-4F90-B0C6-A8FAE432A357}" destId="{7C09E8F6-368D-420E-988B-5012F52C4A83}" srcOrd="1" destOrd="0" parTransId="{3BF7A5EB-1F2D-4DFC-85E4-EA090DC2F72D}" sibTransId="{5D4FA614-8730-4D0C-BF16-82CE0EFEE8F5}"/>
    <dgm:cxn modelId="{DCF9881C-0669-484F-996C-41D89334F547}" srcId="{89AB31FB-403E-4F90-B0C6-A8FAE432A357}" destId="{0F9AF1CC-8518-421E-ACE7-5782AC8A053E}" srcOrd="0" destOrd="0" parTransId="{A655072B-1C65-46DA-8490-BB4A395A82BE}" sibTransId="{D7A422CF-1D31-4E68-A4A2-DF81246AF7EE}"/>
    <dgm:cxn modelId="{9EDB2EFB-9E63-435F-A8BC-02CC31CF7FBA}" type="presOf" srcId="{F264FCC3-81F0-4A3D-B4BB-88E2BB69092B}" destId="{DADC5123-4DA9-4C89-8494-B2A19D9D03A3}" srcOrd="0" destOrd="0" presId="urn:microsoft.com/office/officeart/2005/8/layout/cycle6"/>
    <dgm:cxn modelId="{9D9C7D25-2CA4-4E72-A9B0-6FE661274E9D}" type="presOf" srcId="{0CF40506-EADF-4B6C-9D19-5C31DF84A3D7}" destId="{E9F55318-2CA9-4FA6-80EF-8FF1C06562BC}" srcOrd="0" destOrd="0" presId="urn:microsoft.com/office/officeart/2005/8/layout/cycle6"/>
    <dgm:cxn modelId="{926AC0F1-B6DB-4270-854D-AADFAB6836BA}" srcId="{89AB31FB-403E-4F90-B0C6-A8FAE432A357}" destId="{0CF40506-EADF-4B6C-9D19-5C31DF84A3D7}" srcOrd="3" destOrd="0" parTransId="{D70FDCC8-E7FD-47C9-BCA8-81118E0B6731}" sibTransId="{F264FCC3-81F0-4A3D-B4BB-88E2BB69092B}"/>
    <dgm:cxn modelId="{18BE1D63-5279-4FC6-8174-CFB6C368B3FC}" type="presOf" srcId="{5D4FA614-8730-4D0C-BF16-82CE0EFEE8F5}" destId="{561C13B8-74BE-45E8-824D-7788F79C3458}" srcOrd="0" destOrd="0" presId="urn:microsoft.com/office/officeart/2005/8/layout/cycle6"/>
    <dgm:cxn modelId="{8DDDD538-ECB8-4CEB-B385-C3C1CD77D102}" type="presOf" srcId="{D7A422CF-1D31-4E68-A4A2-DF81246AF7EE}" destId="{CA393FEF-57E0-4578-99FF-494D4CF2A672}" srcOrd="0" destOrd="0" presId="urn:microsoft.com/office/officeart/2005/8/layout/cycle6"/>
    <dgm:cxn modelId="{622752F6-B92D-4314-A0A8-DB759ED38975}" type="presOf" srcId="{89AB31FB-403E-4F90-B0C6-A8FAE432A357}" destId="{D007D8DB-4A09-4DF4-8522-3ACFECA8D177}" srcOrd="0" destOrd="0" presId="urn:microsoft.com/office/officeart/2005/8/layout/cycle6"/>
    <dgm:cxn modelId="{F142DF51-4798-49C4-98D9-5AD2323DE56F}" type="presOf" srcId="{7C09E8F6-368D-420E-988B-5012F52C4A83}" destId="{ACAEE8A5-2E43-4951-90A0-7A86A08CE37E}" srcOrd="0" destOrd="0" presId="urn:microsoft.com/office/officeart/2005/8/layout/cycle6"/>
    <dgm:cxn modelId="{228C1E8C-B5DA-44AC-9F7D-481F27E78A65}" srcId="{89AB31FB-403E-4F90-B0C6-A8FAE432A357}" destId="{8FC67FD8-CCEE-4889-AE9C-E4B7231BCD3B}" srcOrd="2" destOrd="0" parTransId="{90652615-D2B7-4759-8C04-2FD711D6662E}" sibTransId="{C1A1DA89-D928-4C6F-8E1D-B904FC25AF8B}"/>
    <dgm:cxn modelId="{0137F278-D9E6-44F4-9F68-680C226E3BAB}" type="presOf" srcId="{C1A1DA89-D928-4C6F-8E1D-B904FC25AF8B}" destId="{E2FFF3DD-C1CA-4EC7-B0E9-63350CDCAA12}" srcOrd="0" destOrd="0" presId="urn:microsoft.com/office/officeart/2005/8/layout/cycle6"/>
    <dgm:cxn modelId="{1832C183-6FA9-4E0F-91E9-9DA261AD4408}" type="presOf" srcId="{8FC67FD8-CCEE-4889-AE9C-E4B7231BCD3B}" destId="{3456271A-A0E8-444F-98FC-928A92160AFE}" srcOrd="0" destOrd="0" presId="urn:microsoft.com/office/officeart/2005/8/layout/cycle6"/>
    <dgm:cxn modelId="{422BAA44-7AF1-4166-B393-CB2C93A64730}" type="presOf" srcId="{0F9AF1CC-8518-421E-ACE7-5782AC8A053E}" destId="{C2733FFF-22F1-4B0E-A32E-D41B48E6FE45}" srcOrd="0" destOrd="0" presId="urn:microsoft.com/office/officeart/2005/8/layout/cycle6"/>
    <dgm:cxn modelId="{F5506175-BDDE-49B2-A709-52A8E290BF2A}" type="presParOf" srcId="{D007D8DB-4A09-4DF4-8522-3ACFECA8D177}" destId="{C2733FFF-22F1-4B0E-A32E-D41B48E6FE45}" srcOrd="0" destOrd="0" presId="urn:microsoft.com/office/officeart/2005/8/layout/cycle6"/>
    <dgm:cxn modelId="{7C755BD3-185E-4919-B34B-E9FF5CDA5075}" type="presParOf" srcId="{D007D8DB-4A09-4DF4-8522-3ACFECA8D177}" destId="{17174C75-D636-4DD4-AD59-CE26C51F1A1F}" srcOrd="1" destOrd="0" presId="urn:microsoft.com/office/officeart/2005/8/layout/cycle6"/>
    <dgm:cxn modelId="{E5FE14F0-C0A7-4631-BECF-F80FE66CC409}" type="presParOf" srcId="{D007D8DB-4A09-4DF4-8522-3ACFECA8D177}" destId="{CA393FEF-57E0-4578-99FF-494D4CF2A672}" srcOrd="2" destOrd="0" presId="urn:microsoft.com/office/officeart/2005/8/layout/cycle6"/>
    <dgm:cxn modelId="{699B90EC-DA93-4B57-ABD6-60001CDADF85}" type="presParOf" srcId="{D007D8DB-4A09-4DF4-8522-3ACFECA8D177}" destId="{ACAEE8A5-2E43-4951-90A0-7A86A08CE37E}" srcOrd="3" destOrd="0" presId="urn:microsoft.com/office/officeart/2005/8/layout/cycle6"/>
    <dgm:cxn modelId="{92C733B0-2405-4FDD-847D-7B37A94499A0}" type="presParOf" srcId="{D007D8DB-4A09-4DF4-8522-3ACFECA8D177}" destId="{AEB55EEF-8609-45BA-9756-F8D0BF136334}" srcOrd="4" destOrd="0" presId="urn:microsoft.com/office/officeart/2005/8/layout/cycle6"/>
    <dgm:cxn modelId="{B8BEC700-E4CC-47E6-88DE-1B7FD4A996F6}" type="presParOf" srcId="{D007D8DB-4A09-4DF4-8522-3ACFECA8D177}" destId="{561C13B8-74BE-45E8-824D-7788F79C3458}" srcOrd="5" destOrd="0" presId="urn:microsoft.com/office/officeart/2005/8/layout/cycle6"/>
    <dgm:cxn modelId="{F872C7E2-8370-4FFE-AFD9-69B78E07DEEE}" type="presParOf" srcId="{D007D8DB-4A09-4DF4-8522-3ACFECA8D177}" destId="{3456271A-A0E8-444F-98FC-928A92160AFE}" srcOrd="6" destOrd="0" presId="urn:microsoft.com/office/officeart/2005/8/layout/cycle6"/>
    <dgm:cxn modelId="{7D4C9459-FB20-4F83-9B81-99FB1E0A024E}" type="presParOf" srcId="{D007D8DB-4A09-4DF4-8522-3ACFECA8D177}" destId="{33E595F0-9C4D-4D2B-A4AE-FE3AF2BB7236}" srcOrd="7" destOrd="0" presId="urn:microsoft.com/office/officeart/2005/8/layout/cycle6"/>
    <dgm:cxn modelId="{3A6EBD04-A828-4188-929B-D213A52BFAD4}" type="presParOf" srcId="{D007D8DB-4A09-4DF4-8522-3ACFECA8D177}" destId="{E2FFF3DD-C1CA-4EC7-B0E9-63350CDCAA12}" srcOrd="8" destOrd="0" presId="urn:microsoft.com/office/officeart/2005/8/layout/cycle6"/>
    <dgm:cxn modelId="{7B4D4B01-C931-4088-8690-E2A3F83FBC9F}" type="presParOf" srcId="{D007D8DB-4A09-4DF4-8522-3ACFECA8D177}" destId="{E9F55318-2CA9-4FA6-80EF-8FF1C06562BC}" srcOrd="9" destOrd="0" presId="urn:microsoft.com/office/officeart/2005/8/layout/cycle6"/>
    <dgm:cxn modelId="{6955ACBE-BD7B-4343-AF61-F31EE122A291}" type="presParOf" srcId="{D007D8DB-4A09-4DF4-8522-3ACFECA8D177}" destId="{FA058942-C792-483D-91F5-CFA071973EB0}" srcOrd="10" destOrd="0" presId="urn:microsoft.com/office/officeart/2005/8/layout/cycle6"/>
    <dgm:cxn modelId="{24AA7F95-EC5F-48F5-A53F-457AB5ADB22F}" type="presParOf" srcId="{D007D8DB-4A09-4DF4-8522-3ACFECA8D177}" destId="{DADC5123-4DA9-4C89-8494-B2A19D9D03A3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FD338B-384E-4E8B-BFFD-7218C604E9E0}" type="datetimeFigureOut">
              <a:rPr lang="en-US"/>
              <a:pPr>
                <a:defRPr/>
              </a:pPr>
              <a:t>7/17/2012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71C244B-C363-4BC4-9F88-CC29BD9D6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4284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092" y="0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4850"/>
            <a:ext cx="4692650" cy="3519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248" y="4459526"/>
            <a:ext cx="5681980" cy="422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7422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092" y="8917422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1C7E63A-6D17-4ECF-9878-FC01D1934C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3402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xfrm>
            <a:off x="946997" y="4459526"/>
            <a:ext cx="5208482" cy="4224814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dirty="0" smtClean="0"/>
          </a:p>
        </p:txBody>
      </p:sp>
      <p:sp>
        <p:nvSpPr>
          <p:cNvPr id="46084" name="Slide Number Placeholder 3"/>
          <p:cNvSpPr txBox="1">
            <a:spLocks noGrp="1"/>
          </p:cNvSpPr>
          <p:nvPr/>
        </p:nvSpPr>
        <p:spPr bwMode="auto">
          <a:xfrm>
            <a:off x="4024736" y="8919051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229" tIns="47114" rIns="94229" bIns="47114" anchor="b"/>
          <a:lstStyle/>
          <a:p>
            <a:pPr algn="r" eaLnBrk="0" hangingPunct="0"/>
            <a:fld id="{8796346D-D54F-4A3E-82EF-0475A0893E5D}" type="slidenum">
              <a:rPr lang="en-US" sz="1200">
                <a:latin typeface="Times New Roman" pitchFamily="18" charset="0"/>
              </a:rPr>
              <a:pPr algn="r" eaLnBrk="0" hangingPunct="0"/>
              <a:t>1</a:t>
            </a:fld>
            <a:endParaRPr lang="en-US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79437" y="4389437"/>
            <a:ext cx="5681980" cy="4224814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42342E-45CF-4F7C-8BB3-927F086C6DF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8657" y="4584223"/>
            <a:ext cx="5681980" cy="4224814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42342E-45CF-4F7C-8BB3-927F086C6DF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79437" y="4541837"/>
            <a:ext cx="5681980" cy="4224814"/>
          </a:xfrm>
        </p:spPr>
        <p:txBody>
          <a:bodyPr>
            <a:normAutofit/>
          </a:bodyPr>
          <a:lstStyle/>
          <a:p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08037" y="4465637"/>
            <a:ext cx="5681980" cy="4224814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42342E-45CF-4F7C-8BB3-927F086C6DF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82B436-C41F-4315-A2C9-D302A43A6462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2008 survey by the  Pew Forum on Religion and Public Life found 32.0% of Minnesotans were affiliated with mainline Protestant traditions, 21.0% with Evangelical Protestant traditions, 28.0% with Roman Catholic traditions.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1.0% each were affiliated with Jewish, Islamic, Buddhist, and Black Protestant traditions.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Smaller amounts for other faiths.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13.0%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unaffiliated.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C7E63A-6D17-4ECF-9878-FC01D1934CA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5BBEA-065D-492C-B41B-FF8D4B367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77B1E-7EF7-426A-A625-7D2C7C6AA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13207-2E27-4BFE-8F9E-DEF86F3BDC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826AA-D932-4D11-9B83-FABF9C420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A6E1E-CD31-4872-BC82-04D925B20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D181F-BCFA-470A-A232-971BBC283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97A69-BCF9-4069-87A8-14852D472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E1678-BADD-4847-8D2F-EA6D48BCF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FC2E-28C4-4740-BF03-15254F3F7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3A1FE-D219-4B56-A31A-E3C11835A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F040B-E7AB-4550-9B95-75F28B7E5E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0A28F-9D61-4202-93FC-8EB66DA3CE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DF333-05BE-45A8-B0D3-1C8E3402C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2BFF9AE9-F64B-436A-8C08-6C25ABCA74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Plaster.sue@gmail.com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hyperlink" Target="http://www.sueplasterconsulting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dreads.com/author/show/2103.E_M_Forste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06740"/>
            <a:ext cx="7848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Only Connect!</a:t>
            </a:r>
          </a:p>
          <a:p>
            <a:pPr eaLnBrk="0" hangingPunct="0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Skills and Insights </a:t>
            </a:r>
          </a:p>
          <a:p>
            <a:pPr eaLnBrk="0" hangingPunct="0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For Bridging Client Differences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85800" y="5181600"/>
            <a:ext cx="5486400" cy="1523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</a:rPr>
              <a:t>Sue Plaster Consulting </a:t>
            </a:r>
          </a:p>
          <a:p>
            <a:r>
              <a:rPr lang="en-US" b="1" i="1" dirty="0" smtClean="0">
                <a:latin typeface="Times New Roman" pitchFamily="18" charset="0"/>
              </a:rPr>
              <a:t>Building Bridges Across Differences</a:t>
            </a:r>
          </a:p>
          <a:p>
            <a:r>
              <a:rPr lang="en-US" b="1" dirty="0" smtClean="0">
                <a:latin typeface="Times New Roman" pitchFamily="18" charset="0"/>
              </a:rPr>
              <a:t>Minnesota Career Planning Association</a:t>
            </a:r>
          </a:p>
          <a:p>
            <a:r>
              <a:rPr lang="en-US" b="1" dirty="0" smtClean="0">
                <a:latin typeface="Times New Roman" pitchFamily="18" charset="0"/>
              </a:rPr>
              <a:t>April 20, 2012</a:t>
            </a:r>
            <a:endParaRPr lang="en-US" b="1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1400" b="1" dirty="0">
              <a:latin typeface="Times New Roman" pitchFamily="18" charset="0"/>
            </a:endParaRPr>
          </a:p>
        </p:txBody>
      </p:sp>
      <p:pic>
        <p:nvPicPr>
          <p:cNvPr id="7" name="Picture 18" descr="watt munisotara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1676400"/>
            <a:ext cx="5105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219200" y="3436203"/>
            <a:ext cx="6553200" cy="830997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Diversity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includes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all the differences and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similarities</a:t>
            </a:r>
          </a:p>
          <a:p>
            <a:pPr eaLnBrk="0" hangingPunct="0">
              <a:defRPr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affect how we work and live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together.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458200" cy="1143000"/>
          </a:xfrm>
        </p:spPr>
        <p:txBody>
          <a:bodyPr/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Examples of New Twin Cities Worship Sites Since 2000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495800" cy="4800600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Buddhist Temple -- Watt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Munisotaram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Hampton, MN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Hindu Temples in Maple Grove, Edina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Numerous new mosques in the Twin Cities, such as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Abubacar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As-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Sadique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Minneapolis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Masjid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Tawba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Eden Prairie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Sikh temple in Bloomington MN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4953000" y="6400800"/>
            <a:ext cx="35537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</a:t>
            </a:r>
            <a:r>
              <a:rPr lang="en-US" b="1" dirty="0" smtClean="0">
                <a:latin typeface="Calibri" pitchFamily="34" charset="0"/>
              </a:rPr>
              <a:t>March 2012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81600" y="5334000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So  . . . Do You Know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What A </a:t>
            </a:r>
            <a:r>
              <a:rPr lang="en-US" sz="24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Mandir</a:t>
            </a: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 Is? </a:t>
            </a:r>
          </a:p>
        </p:txBody>
      </p:sp>
      <p:pic>
        <p:nvPicPr>
          <p:cNvPr id="7" name="Picture 6" descr="hindu-temple-of-minnesota-150x15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6400" y="1905000"/>
            <a:ext cx="25146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Potential For Five-Generation Workplace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029200"/>
          </a:xfrm>
        </p:spPr>
        <p:txBody>
          <a:bodyPr/>
          <a:lstStyle/>
          <a:p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Traditionals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Boomers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Generation X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Generation Y, or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Millennials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Linksters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Key Idea: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More important than the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fact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multiple generations at work is the potential for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significant differences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among generations, due to technology, social, economic and other forces.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4953000" y="6324600"/>
            <a:ext cx="3554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March 2012</a:t>
            </a:r>
          </a:p>
        </p:txBody>
      </p:sp>
      <p:pic>
        <p:nvPicPr>
          <p:cNvPr id="5" name="Picture 4" descr="denis brush painting in Kore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1200" y="1371600"/>
            <a:ext cx="2143125" cy="2743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895600" y="54102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So  . . . Do You Know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What 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“K” Means in a Text 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</a:rPr>
              <a:t>M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essage? </a:t>
            </a:r>
            <a:endParaRPr lang="en-US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Summary:  Our Encounters Are Changing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172200" cy="45259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 we work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 we live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 we go to school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 we shop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 we express our faith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our families</a:t>
            </a:r>
          </a:p>
        </p:txBody>
      </p:sp>
      <p:sp>
        <p:nvSpPr>
          <p:cNvPr id="7" name="TextBox 20"/>
          <p:cNvSpPr txBox="1">
            <a:spLocks noChangeArrowheads="1"/>
          </p:cNvSpPr>
          <p:nvPr/>
        </p:nvSpPr>
        <p:spPr bwMode="auto">
          <a:xfrm>
            <a:off x="4903787" y="6400800"/>
            <a:ext cx="37830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Sue Plaster Consulting,  March, 2012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 rot="10800000" flipV="1">
            <a:off x="1143000" y="4953000"/>
            <a:ext cx="7467600" cy="138499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 Our Work,</a:t>
            </a: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How Can We Build Better Bonds</a:t>
            </a: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Across More Encounters of Difference?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143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First Level Encounter – Greeting</a:t>
            </a:r>
          </a:p>
        </p:txBody>
      </p:sp>
      <p:sp>
        <p:nvSpPr>
          <p:cNvPr id="23555" name="TextBox 4"/>
          <p:cNvSpPr txBox="1">
            <a:spLocks noChangeArrowheads="1"/>
          </p:cNvSpPr>
          <p:nvPr/>
        </p:nvSpPr>
        <p:spPr bwMode="auto">
          <a:xfrm>
            <a:off x="4953000" y="6400800"/>
            <a:ext cx="3554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March 2012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762000" y="1295400"/>
          <a:ext cx="68580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143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Second Level Encounter – Connecting</a:t>
            </a:r>
          </a:p>
        </p:txBody>
      </p:sp>
      <p:sp>
        <p:nvSpPr>
          <p:cNvPr id="23555" name="TextBox 4"/>
          <p:cNvSpPr txBox="1">
            <a:spLocks noChangeArrowheads="1"/>
          </p:cNvSpPr>
          <p:nvPr/>
        </p:nvSpPr>
        <p:spPr bwMode="auto">
          <a:xfrm>
            <a:off x="4953000" y="6324600"/>
            <a:ext cx="3554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March 2012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762000" y="1371600"/>
          <a:ext cx="68580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/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Names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772400" cy="2362200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Susan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Woulfe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Plaster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838200" y="2743200"/>
            <a:ext cx="7772400" cy="35394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Names are: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tie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culture, spirituality, family ties,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generation, values, etc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way to learn about what was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given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as well as what was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lost or misunderstood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generational marker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 opportunity for connection and bond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 opportunity for a respectful beginning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953000" y="6324600"/>
            <a:ext cx="3554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March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90600" y="381000"/>
            <a:ext cx="95710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Greetings Have Patterns Too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609598" y="1143000"/>
            <a:ext cx="76200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Important: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In-group greeting pattern versus other-greeting pattern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Generational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Ethnicity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Language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Gender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Spirituality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More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953000" y="6324600"/>
            <a:ext cx="3554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March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04800" y="381000"/>
            <a:ext cx="10256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Eye Contact and Facial Expression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Dalai Lam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93048" y="1219200"/>
            <a:ext cx="3007952" cy="4343400"/>
          </a:xfrm>
          <a:prstGeom prst="rect">
            <a:avLst/>
          </a:prstGeom>
        </p:spPr>
      </p:pic>
      <p:pic>
        <p:nvPicPr>
          <p:cNvPr id="4" name="Picture 3" descr="dalai-lama-0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0" y="1676400"/>
            <a:ext cx="3810000" cy="3810000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953000" y="6324600"/>
            <a:ext cx="3554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March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102568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Tone and Gesture – 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Essential in Successful Greeting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371600"/>
            <a:ext cx="7010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Acceptable Vocal Tone and Volume Vary Widely Among Cultural Groups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 Does Acceptable Body Space . . .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 Does Acceptable Gesture . . .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Safest Course: 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Universal Open Gestures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Operating Assumptions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Conscious Mirroring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953000" y="6324600"/>
            <a:ext cx="3554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March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981200" y="381000"/>
            <a:ext cx="85804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Listening Patterns  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143001"/>
            <a:ext cx="8001000" cy="526297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Eye contact connected with listening or not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Separated, Sequential or Overlapping Speech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Interruption OK or not?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				What is your</a:t>
            </a:r>
          </a:p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				interpretation if I</a:t>
            </a:r>
          </a:p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	 			disrupt your expected </a:t>
            </a:r>
          </a:p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				listening pattern?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4876800" y="6411912"/>
            <a:ext cx="3554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March 2012</a:t>
            </a:r>
          </a:p>
        </p:txBody>
      </p:sp>
      <p:sp>
        <p:nvSpPr>
          <p:cNvPr id="5" name="Oval 4"/>
          <p:cNvSpPr/>
          <p:nvPr/>
        </p:nvSpPr>
        <p:spPr>
          <a:xfrm>
            <a:off x="381000" y="4191000"/>
            <a:ext cx="1219200" cy="1371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667000" y="4114800"/>
            <a:ext cx="1219200" cy="1371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676400" y="48006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flipH="1">
            <a:off x="1600200" y="4191000"/>
            <a:ext cx="9144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-76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Our Objectives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914400"/>
            <a:ext cx="81534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 b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Self-awareness: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 will identify one or more key points of uniqueness or differentiation that we are conscious of when interacting with others.</a:t>
            </a: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Societal changes: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 will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briefly highlight major demographic changes taking place around us and how they are affecting our daily encounters. </a:t>
            </a: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Skill-building.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 will focus on six key skill areas that aid in communicating and building bonds with clients across differences. </a:t>
            </a: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Trial and Success:).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 will explore some rapid means to try out our bond-building and connection approaches with one another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20"/>
          <p:cNvSpPr txBox="1">
            <a:spLocks noChangeArrowheads="1"/>
          </p:cNvSpPr>
          <p:nvPr/>
        </p:nvSpPr>
        <p:spPr bwMode="auto">
          <a:xfrm>
            <a:off x="4903787" y="6400800"/>
            <a:ext cx="37830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 March,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143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Second Level Encounter – Connecting</a:t>
            </a:r>
          </a:p>
        </p:txBody>
      </p:sp>
      <p:sp>
        <p:nvSpPr>
          <p:cNvPr id="23555" name="TextBox 4"/>
          <p:cNvSpPr txBox="1">
            <a:spLocks noChangeArrowheads="1"/>
          </p:cNvSpPr>
          <p:nvPr/>
        </p:nvSpPr>
        <p:spPr bwMode="auto">
          <a:xfrm>
            <a:off x="4953000" y="6324600"/>
            <a:ext cx="3554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March 2012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762000" y="1371600"/>
          <a:ext cx="68580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57200" y="533400"/>
            <a:ext cx="10256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For Stronger Encounters . . . And Connections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219200"/>
            <a:ext cx="83058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Names and greetings are a key.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Learn five common men’s and women’s names for those you work with often.</a:t>
            </a: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Advance work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 names and greetings will help you encounter new clients.</a:t>
            </a:r>
          </a:p>
          <a:p>
            <a:pPr marL="457200" indent="-457200">
              <a:buAutoNum type="arabicPeriod" startAt="3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 “soft face” and open gestures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may help when you are in doubt how to approach.</a:t>
            </a:r>
          </a:p>
          <a:p>
            <a:pPr marL="457200" indent="-457200">
              <a:buAutoNum type="arabicPeriod" startAt="3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Work on trust building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along with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information gathering in cross-cultural situations.</a:t>
            </a:r>
          </a:p>
          <a:p>
            <a:pPr marL="457200" indent="-457200">
              <a:buAutoNum type="arabicPeriod" startAt="3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If you disrupt a listening pattern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you may provoke a response, whether or not you can discern it.</a:t>
            </a:r>
          </a:p>
          <a:p>
            <a:pPr marL="457200" indent="-457200">
              <a:buAutoNum type="arabicPeriod" startAt="3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If your conflict style is direct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realize the other person’s comfort style may be indirect. The reverse is true too.</a:t>
            </a:r>
          </a:p>
          <a:p>
            <a:pPr marL="457200" indent="-457200">
              <a:buAutoNum type="arabicPeriod" startAt="3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3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3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4953000" y="6324600"/>
            <a:ext cx="3554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March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9663" y="710625"/>
            <a:ext cx="4468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Closing Poem For You :)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600200"/>
            <a:ext cx="6096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Be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Yourself, with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All your gifts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And expertise. And be yourself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With your intercultural antennae fully extended outward.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You know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Plenty.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4953000" y="6324600"/>
            <a:ext cx="3554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March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762000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Sue Plaster, M.Ed.  -- Sue Plaster Consulting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  <a:hlinkClick r:id="rId3"/>
              </a:rPr>
              <a:t>plaster.sue@gmail.com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  612.723,4177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Building Bridges Across Differences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  <a:hlinkClick r:id="rId4"/>
              </a:rPr>
              <a:t>www.sueplasterconsulting.com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133600"/>
            <a:ext cx="88392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Sue Plaster has a broad career background in diversity and intercultural communications,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more than 30 years experience leading, coaching and advising in organizations.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She works with individuals and organizations to address issues and opportunities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related to diversity and equity.  Her work ranges from assessment and intervention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workplace diversity issues to customer diversity.  She also works with individual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clients on career development, mobility, and transition.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Sue served for more than 10 years as Director of Diversity for Fairview Health Services,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responsibility for diversity and cultural competence policy, practice and education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the 22,000-employee health system.   Before joining Fairview, Sue was Director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Leadership, Mobility, and Succession Planning for Honeywell Inc.  At Honeywell she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also held leadership positions in Corporate Promotion and Worldwide Employee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Communications. Prior to that, Sue was a communications manager for a medical device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Firm and a high school instructor.  Sue taught in the Master’s in Business Communication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Program at University of St. Thomas and frequently presents for the Twin Cities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Multicultural Forum for Workplace Diversity</a:t>
            </a:r>
            <a:r>
              <a:rPr lang="en-US" sz="2000" dirty="0" smtClean="0"/>
              <a:t>.</a:t>
            </a:r>
          </a:p>
          <a:p>
            <a:endParaRPr lang="en-US" sz="2000" b="1" dirty="0" smtClean="0">
              <a:latin typeface="Times New Roman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sueplasterheadshot[1]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5800" y="381000"/>
            <a:ext cx="1143000" cy="171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About Our Workshop Title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/>
              <a:t>“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Only connect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prose and the passion, and both will be exalted, and human love will be seen at its highest. Live in fragments no longer” 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―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E.M. Forster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9200" y="4570274"/>
            <a:ext cx="3657600" cy="17543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As adult learners, we are connecting the “prose and the passion” when we connect our life experiences with our professional and theoretical knowledge . . . and become more skilled. 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143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Power of Self-Awareness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4038600" cy="480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Your Personal Haiku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Words that describe a factor of your uniqueness, grouped into meaningful phrases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Sequence: 1/2/3/4/5/4/3/2/1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2" name="TextBox 4"/>
          <p:cNvSpPr txBox="1">
            <a:spLocks noChangeArrowheads="1"/>
          </p:cNvSpPr>
          <p:nvPr/>
        </p:nvSpPr>
        <p:spPr bwMode="auto">
          <a:xfrm>
            <a:off x="4953000" y="6400800"/>
            <a:ext cx="3554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March 2012</a:t>
            </a:r>
          </a:p>
        </p:txBody>
      </p:sp>
      <p:pic>
        <p:nvPicPr>
          <p:cNvPr id="7" name="Picture 6" descr="celtic kno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34200" y="1981200"/>
            <a:ext cx="1771650" cy="175260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12295" name="Picture 9" descr="sueplasterheadshotresize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1676400"/>
            <a:ext cx="1676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9" descr="bags 2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4114800"/>
            <a:ext cx="2819400" cy="192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Sample Personal Haiku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 rtlCol="0"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i="1" dirty="0" smtClean="0"/>
              <a:t>Elders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i="1" dirty="0" smtClean="0"/>
              <a:t>In our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i="1" dirty="0" smtClean="0"/>
              <a:t>living room talked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i="1" dirty="0" smtClean="0"/>
              <a:t>About the old country and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i="1" dirty="0" smtClean="0"/>
              <a:t>“No Irish Need Apply.”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i="1" dirty="0" smtClean="0"/>
              <a:t>Now I am helping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i="1" dirty="0" smtClean="0"/>
              <a:t>People find jobs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i="1" dirty="0" smtClean="0"/>
              <a:t>In deep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i="1" dirty="0" smtClean="0"/>
              <a:t>Recession.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4953000" y="6400800"/>
            <a:ext cx="36707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</a:t>
            </a:r>
            <a:r>
              <a:rPr lang="en-US" b="1" dirty="0" smtClean="0">
                <a:latin typeface="Calibri" pitchFamily="34" charset="0"/>
              </a:rPr>
              <a:t>March 2012</a:t>
            </a:r>
            <a:endParaRPr lang="en-US" b="1" dirty="0">
              <a:latin typeface="Calibri" pitchFamily="34" charset="0"/>
            </a:endParaRPr>
          </a:p>
        </p:txBody>
      </p:sp>
      <p:pic>
        <p:nvPicPr>
          <p:cNvPr id="6" name="Picture 5" descr="celtic button pattern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1676400"/>
            <a:ext cx="22383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29600" cy="1143000"/>
          </a:xfrm>
        </p:spPr>
        <p:txBody>
          <a:bodyPr/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From U.S. Census Data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143000"/>
          <a:ext cx="83820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000"/>
                <a:gridCol w="2405944"/>
                <a:gridCol w="3182056"/>
              </a:tblGrid>
              <a:tr h="37049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Group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Population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Size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Growth  2000-2010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662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Whites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72%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-- 223.6 mil.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Only Latino portion grew; white population down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49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Latinos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16% -- 50.5 mil.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49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Blacks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13% -- 38.9 mil.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12%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49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Asian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5% -- 14.5 mil.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43%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837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Native American, Alaskan Native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0.9%  -- 2.9 mil.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18%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837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Hawaiian/Other Pacific Islander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0.2% -- 0.5 mil.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33%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49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Some Other Race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6% -- 19 mil.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20"/>
          <p:cNvSpPr txBox="1">
            <a:spLocks noChangeArrowheads="1"/>
          </p:cNvSpPr>
          <p:nvPr/>
        </p:nvSpPr>
        <p:spPr bwMode="auto">
          <a:xfrm>
            <a:off x="4903787" y="6400800"/>
            <a:ext cx="37830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 March, 2012</a:t>
            </a:r>
          </a:p>
        </p:txBody>
      </p:sp>
      <p:pic>
        <p:nvPicPr>
          <p:cNvPr id="7" name="Picture 3" descr="Guadelupe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2590800"/>
            <a:ext cx="2036763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4724400" y="5493603"/>
            <a:ext cx="472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So  . . . Do You Know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What 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a </a:t>
            </a:r>
            <a:r>
              <a:rPr lang="en-US" sz="24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Quinceanera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 is?</a:t>
            </a:r>
            <a:endParaRPr lang="en-US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Families Are Changing Demographically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2209800" cy="2133600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Recession-related growth in multi-generation families (Record 16.7% of the population)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i="1" dirty="0"/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4953000" y="6400800"/>
            <a:ext cx="35537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</a:t>
            </a:r>
            <a:r>
              <a:rPr lang="en-US" b="1" dirty="0" smtClean="0">
                <a:latin typeface="Calibri" pitchFamily="34" charset="0"/>
              </a:rPr>
              <a:t>March 2012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5" name="Flowchart: Or 4"/>
          <p:cNvSpPr/>
          <p:nvPr/>
        </p:nvSpPr>
        <p:spPr>
          <a:xfrm>
            <a:off x="2362200" y="1600200"/>
            <a:ext cx="4343400" cy="4419600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705600" y="1600200"/>
            <a:ext cx="2286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342900" marR="0" lvl="0" indent="-3429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Younger household heads with significantly less wealth than elders (Pew Research Center 1984-2009)</a:t>
            </a:r>
            <a:endParaRPr kumimoji="0" lang="en-US" sz="32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28600" y="4343400"/>
            <a:ext cx="2133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marL="342900" marR="0" lvl="0" indent="-3429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More families where English is not primary home language (12% of U.S. population born in another country.)</a:t>
            </a:r>
            <a:endParaRPr kumimoji="0" lang="en-US" sz="32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6781800" y="4572000"/>
            <a:ext cx="2133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342900" marR="0" lvl="0" indent="-34290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kern="0" dirty="0" smtClean="0">
                <a:latin typeface="Times New Roman" pitchFamily="18" charset="0"/>
                <a:cs typeface="Times New Roman" pitchFamily="18" charset="0"/>
              </a:rPr>
              <a:t>More grandparents ethnically different from grandchildren</a:t>
            </a:r>
            <a:endParaRPr kumimoji="0" lang="en-US" sz="32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67000" y="2667000"/>
            <a:ext cx="169775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Family Dynamics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03043" y="2814935"/>
            <a:ext cx="185015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Economics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19400" y="4198203"/>
            <a:ext cx="169775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Language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24400" y="3969603"/>
            <a:ext cx="16977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Ethnicity and Heritage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Cornell University Disability Research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524000"/>
            <a:ext cx="80772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 year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2010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an estimated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8.0 percent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(plus or minus 0.2 percentage points) of civilian non-institutionalized, men and women, aged 18-64 in the United States reported a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work limitation.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other words, 15,175,000 out of 189,692,000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(or about one in 13)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civilian non-institutionalized, men and women, aged 18-64 in the United States reported a work limitation.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Note: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Based on sample of 126,486 persons –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Current Population Survey (CPS).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20"/>
          <p:cNvSpPr txBox="1">
            <a:spLocks noChangeArrowheads="1"/>
          </p:cNvSpPr>
          <p:nvPr/>
        </p:nvSpPr>
        <p:spPr bwMode="auto">
          <a:xfrm>
            <a:off x="4953000" y="6400800"/>
            <a:ext cx="37830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 March,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About Minnesota – 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From U.S. Community Survey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46237"/>
            <a:ext cx="8534400" cy="4830763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60% Of MN Population of 5.3 million – Twin Cities.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40% -- Greater Minnesota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Over 75.0% of Minnesotans -- Western European descent --  German, Norwegian, Irish and Swedish.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2005–2007, 6.5% of Minnesotans were foreign-born, compared to 12.5% for U.S.  The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Latino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population of Minnesota is increasing rapidly; other recent immigrants include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Hmong, Somalis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other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East Africans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Vietnamese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and those from the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former Soviet bloc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2007 -- 9.6% of Minnesotans five years and over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spoke language other than English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at home. 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20"/>
          <p:cNvSpPr txBox="1">
            <a:spLocks noChangeArrowheads="1"/>
          </p:cNvSpPr>
          <p:nvPr/>
        </p:nvSpPr>
        <p:spPr bwMode="auto">
          <a:xfrm>
            <a:off x="4953000" y="6400800"/>
            <a:ext cx="37830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Sue Plaster Consulting,  March,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2485</TotalTime>
  <Words>1367</Words>
  <Application>Microsoft Office PowerPoint</Application>
  <PresentationFormat>On-screen Show (4:3)</PresentationFormat>
  <Paragraphs>259</Paragraphs>
  <Slides>23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Default Design</vt:lpstr>
      <vt:lpstr>Slide 1</vt:lpstr>
      <vt:lpstr>Our Objectives</vt:lpstr>
      <vt:lpstr>About Our Workshop Title</vt:lpstr>
      <vt:lpstr>Power of Self-Awareness</vt:lpstr>
      <vt:lpstr>Sample Personal Haiku</vt:lpstr>
      <vt:lpstr>From U.S. Census Data</vt:lpstr>
      <vt:lpstr>Families Are Changing Demographically</vt:lpstr>
      <vt:lpstr>Cornell University Disability Research</vt:lpstr>
      <vt:lpstr>About Minnesota –  From U.S. Community Survey</vt:lpstr>
      <vt:lpstr> Examples of New Twin Cities Worship Sites Since 2000</vt:lpstr>
      <vt:lpstr>Potential For Five-Generation Workplace </vt:lpstr>
      <vt:lpstr>Summary:  Our Encounters Are Changing </vt:lpstr>
      <vt:lpstr>First Level Encounter – Greeting</vt:lpstr>
      <vt:lpstr>Second Level Encounter – Connecting</vt:lpstr>
      <vt:lpstr>Names</vt:lpstr>
      <vt:lpstr>Slide 16</vt:lpstr>
      <vt:lpstr>Slide 17</vt:lpstr>
      <vt:lpstr>Slide 18</vt:lpstr>
      <vt:lpstr>Slide 19</vt:lpstr>
      <vt:lpstr>Second Level Encounter – Connecting</vt:lpstr>
      <vt:lpstr>Slide 21</vt:lpstr>
      <vt:lpstr>Slide 22</vt:lpstr>
      <vt:lpstr>Slide 23</vt:lpstr>
    </vt:vector>
  </TitlesOfParts>
  <Company>Fairview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Bonds and Bridges Across Differences—         A Diversity Learning and Action Inservice</dc:title>
  <dc:creator>mtun1</dc:creator>
  <cp:lastModifiedBy>Owner</cp:lastModifiedBy>
  <cp:revision>184</cp:revision>
  <dcterms:created xsi:type="dcterms:W3CDTF">2009-05-28T17:30:37Z</dcterms:created>
  <dcterms:modified xsi:type="dcterms:W3CDTF">2012-07-17T16:02:32Z</dcterms:modified>
</cp:coreProperties>
</file>